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5" r:id="rId3"/>
    <p:sldId id="276" r:id="rId4"/>
    <p:sldId id="281" r:id="rId5"/>
    <p:sldId id="277" r:id="rId6"/>
    <p:sldId id="282" r:id="rId7"/>
    <p:sldId id="280" r:id="rId8"/>
    <p:sldId id="285" r:id="rId9"/>
    <p:sldId id="283" r:id="rId10"/>
    <p:sldId id="278" r:id="rId11"/>
    <p:sldId id="279" r:id="rId12"/>
    <p:sldId id="284" r:id="rId13"/>
    <p:sldId id="286" r:id="rId14"/>
    <p:sldId id="287" r:id="rId15"/>
    <p:sldId id="288" r:id="rId16"/>
    <p:sldId id="289" r:id="rId17"/>
    <p:sldId id="274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A1AFF-7739-4F96-B287-1DADB9CB524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05F7F-2E2E-4194-97F0-90C915C8D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275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DAB6-4238-4202-A900-031EE48B4B46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06EF-D6B0-44A8-B609-42B1B505FE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DAB6-4238-4202-A900-031EE48B4B46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06EF-D6B0-44A8-B609-42B1B505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DAB6-4238-4202-A900-031EE48B4B46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06EF-D6B0-44A8-B609-42B1B505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DAB6-4238-4202-A900-031EE48B4B46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06EF-D6B0-44A8-B609-42B1B505FE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DAB6-4238-4202-A900-031EE48B4B46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06EF-D6B0-44A8-B609-42B1B505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DAB6-4238-4202-A900-031EE48B4B46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06EF-D6B0-44A8-B609-42B1B505FE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DAB6-4238-4202-A900-031EE48B4B46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06EF-D6B0-44A8-B609-42B1B505FE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DAB6-4238-4202-A900-031EE48B4B46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06EF-D6B0-44A8-B609-42B1B505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DAB6-4238-4202-A900-031EE48B4B46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06EF-D6B0-44A8-B609-42B1B505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DAB6-4238-4202-A900-031EE48B4B46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06EF-D6B0-44A8-B609-42B1B505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DAB6-4238-4202-A900-031EE48B4B46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06EF-D6B0-44A8-B609-42B1B505FE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AEDAB6-4238-4202-A900-031EE48B4B46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E106EF-D6B0-44A8-B609-42B1B505F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vastanko.sk/index.php/en/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sko.sk/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png"/><Relationship Id="rId7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inomatysak.sk/en/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4.jpeg"/><Relationship Id="rId4" Type="http://schemas.openxmlformats.org/officeDocument/2006/relationships/image" Target="../media/image12.png"/><Relationship Id="rId9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ec.europa.eu/agriculture/markets/wine/index_en.htm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eur-lex.europa.eu/legal-content/EN/TXT/PDF/?uri=CELEX:02007R1234-20100501&amp;from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ik.sk/projekty/vinohradnictvo-a-vinarstvo/i-kolo/statna-podpora-vinohradnictva-a-vinarstva/" TargetMode="External"/><Relationship Id="rId5" Type="http://schemas.openxmlformats.org/officeDocument/2006/relationships/hyperlink" Target="http://bor.hu/hungarian_protected_designation_of_origin_apdoa_map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www.apa.sk/index.php?navID=89" TargetMode="External"/><Relationship Id="rId9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piovarci@vsm.sk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ekubicka@vsm.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581400"/>
            <a:ext cx="8763000" cy="1600200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2400" dirty="0" smtClean="0">
                <a:solidFill>
                  <a:srgbClr val="FFC000"/>
                </a:solidFill>
                <a:effectLst/>
              </a:rPr>
              <a:t/>
            </a:r>
            <a:br>
              <a:rPr lang="en-US" sz="2400" dirty="0" smtClean="0">
                <a:solidFill>
                  <a:srgbClr val="FFC000"/>
                </a:solidFill>
                <a:effectLst/>
              </a:rPr>
            </a:br>
            <a:r>
              <a:rPr lang="uk-UA" sz="2800" dirty="0" smtClean="0">
                <a:solidFill>
                  <a:srgbClr val="FFC000"/>
                </a:solidFill>
                <a:effectLst/>
              </a:rPr>
              <a:t> Практичний семінар, Київ</a:t>
            </a:r>
            <a:r>
              <a:rPr lang="en-US" sz="2400" dirty="0" smtClean="0">
                <a:solidFill>
                  <a:srgbClr val="FFC000"/>
                </a:solidFill>
                <a:effectLst/>
              </a:rPr>
              <a:t> (26</a:t>
            </a:r>
            <a:r>
              <a:rPr lang="uk-UA" sz="2400" dirty="0" smtClean="0">
                <a:solidFill>
                  <a:srgbClr val="FFC000"/>
                </a:solidFill>
                <a:effectLst/>
              </a:rPr>
              <a:t> листопада</a:t>
            </a:r>
            <a:r>
              <a:rPr lang="en-US" sz="2400" dirty="0" smtClean="0">
                <a:solidFill>
                  <a:srgbClr val="FFC000"/>
                </a:solidFill>
                <a:effectLst/>
              </a:rPr>
              <a:t> 2014</a:t>
            </a:r>
            <a:r>
              <a:rPr lang="uk-UA" sz="2400" dirty="0" smtClean="0">
                <a:solidFill>
                  <a:srgbClr val="FFC000"/>
                </a:solidFill>
                <a:effectLst/>
              </a:rPr>
              <a:t> р.</a:t>
            </a:r>
            <a:r>
              <a:rPr lang="en-US" sz="2400" dirty="0" smtClean="0">
                <a:solidFill>
                  <a:srgbClr val="FFC000"/>
                </a:solidFill>
                <a:effectLst/>
              </a:rPr>
              <a:t>)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1424" y="609600"/>
            <a:ext cx="7848600" cy="2667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Передання ноу-хау малим та середнім підприємствам Грузії, Молдови та України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16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USAID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CASE – </a:t>
            </a:r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Центр соціально-економічних досліджень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Польща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Інститут </a:t>
            </a:r>
            <a:r>
              <a:rPr lang="en-US" sz="12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CEVRO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Чеська Республіка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Європейський центр </a:t>
            </a:r>
            <a:r>
              <a:rPr lang="en-US" sz="12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ICEG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Угорщина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 algn="ctr"/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 Вища школа менеджменту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Словаччина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співробітництві з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CASE </a:t>
            </a:r>
            <a:r>
              <a:rPr lang="uk-UA" sz="12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-Грузія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CASE</a:t>
            </a:r>
            <a:r>
              <a:rPr lang="uk-UA" sz="12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-Молдова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CASE</a:t>
            </a:r>
            <a:r>
              <a:rPr lang="uk-UA" sz="12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-Україна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Міжнародним Вишеградським фондом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2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IVF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algn="ctr"/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 Програмою </a:t>
            </a:r>
            <a:r>
              <a:rPr lang="uk-UA" sz="12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Вишеград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41424" y="5715000"/>
            <a:ext cx="7162800" cy="609600"/>
          </a:xfrm>
        </p:spPr>
        <p:txBody>
          <a:bodyPr>
            <a:noAutofit/>
          </a:bodyPr>
          <a:lstStyle/>
          <a:p>
            <a:r>
              <a:rPr lang="uk-UA" sz="1400" b="1" cap="small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Ерік</a:t>
            </a:r>
            <a:r>
              <a:rPr lang="uk-UA" sz="1400" b="1" cap="sm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cap="small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Кубічка</a:t>
            </a:r>
            <a:r>
              <a:rPr lang="uk-UA" sz="1400" b="1" cap="sm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1400" b="1" cap="small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Андржей</a:t>
            </a:r>
            <a:r>
              <a:rPr lang="uk-UA" sz="1400" b="1" cap="sm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cap="small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Піоварчі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Вища школа менеджменту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562" y="152445"/>
            <a:ext cx="8778875" cy="6553111"/>
            <a:chOff x="152400" y="171599"/>
            <a:chExt cx="8778875" cy="6553111"/>
          </a:xfrm>
        </p:grpSpPr>
        <p:pic>
          <p:nvPicPr>
            <p:cNvPr id="7" name="Рисунок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3271" y="171599"/>
              <a:ext cx="1007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71599"/>
              <a:ext cx="1056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69225" y="6299200"/>
              <a:ext cx="11620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04596" y="6248400"/>
              <a:ext cx="108585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8"/>
            <p:cNvSpPr txBox="1"/>
            <p:nvPr/>
          </p:nvSpPr>
          <p:spPr>
            <a:xfrm>
              <a:off x="3086994" y="6324600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uk-UA" sz="1000" b="1" dirty="0" smtClean="0">
                  <a:latin typeface="Arial Narrow" pitchFamily="34" charset="0"/>
                </a:rPr>
                <a:t>Проект фінансується </a:t>
              </a:r>
              <a:r>
                <a:rPr lang="uk-UA" sz="1000" b="1" dirty="0">
                  <a:latin typeface="Arial Narrow" pitchFamily="34" charset="0"/>
                </a:rPr>
                <a:t>Міжнародним Вишеградським Фондом </a:t>
              </a:r>
              <a:r>
                <a:rPr lang="uk-UA" sz="1000" b="1" dirty="0" smtClean="0">
                  <a:latin typeface="Arial Narrow" pitchFamily="34" charset="0"/>
                </a:rPr>
                <a:t/>
              </a:r>
              <a:br>
                <a:rPr lang="uk-UA" sz="1000" b="1" dirty="0" smtClean="0">
                  <a:latin typeface="Arial Narrow" pitchFamily="34" charset="0"/>
                </a:rPr>
              </a:br>
              <a:r>
                <a:rPr lang="uk-UA" sz="1000" b="1" dirty="0" smtClean="0">
                  <a:latin typeface="Arial Narrow" pitchFamily="34" charset="0"/>
                </a:rPr>
                <a:t>за </a:t>
              </a:r>
              <a:r>
                <a:rPr lang="uk-UA" sz="1000" b="1" dirty="0">
                  <a:latin typeface="Arial Narrow" pitchFamily="34" charset="0"/>
                </a:rPr>
                <a:t>підтримки Агентства США з міжнародного </a:t>
              </a:r>
              <a:r>
                <a:rPr lang="uk-UA" sz="1000" b="1" dirty="0" smtClean="0">
                  <a:latin typeface="Arial Narrow" pitchFamily="34" charset="0"/>
                </a:rPr>
                <a:t>розвитку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194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Квоти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Квота Словаччини</a:t>
            </a:r>
            <a:r>
              <a:rPr lang="sk-SK" dirty="0" smtClean="0"/>
              <a:t>: </a:t>
            </a:r>
            <a:r>
              <a:rPr lang="en-US" dirty="0" smtClean="0"/>
              <a:t>22</a:t>
            </a:r>
            <a:r>
              <a:rPr lang="uk-UA" dirty="0" smtClean="0"/>
              <a:t> </a:t>
            </a:r>
            <a:r>
              <a:rPr lang="en-US" dirty="0" smtClean="0"/>
              <a:t>227 </a:t>
            </a:r>
            <a:r>
              <a:rPr lang="uk-UA" dirty="0" smtClean="0"/>
              <a:t>га виноградників</a:t>
            </a:r>
            <a:endParaRPr lang="sk-SK" dirty="0" smtClean="0"/>
          </a:p>
          <a:p>
            <a:r>
              <a:rPr lang="uk-UA" dirty="0" smtClean="0"/>
              <a:t>Ми використовуємо лише близько половини з них</a:t>
            </a:r>
            <a:r>
              <a:rPr lang="sk-SK" dirty="0" smtClean="0"/>
              <a:t>.</a:t>
            </a:r>
          </a:p>
          <a:p>
            <a:r>
              <a:rPr lang="uk-UA" dirty="0" smtClean="0"/>
              <a:t>Стимули до скорочення засаджених виноградом територій</a:t>
            </a:r>
            <a:r>
              <a:rPr lang="sk-SK" dirty="0" smtClean="0"/>
              <a:t>: </a:t>
            </a:r>
            <a:r>
              <a:rPr lang="uk-UA" dirty="0" smtClean="0"/>
              <a:t>фінансова підтримка виробників, які вирубають виноградники. Програму завершено у </a:t>
            </a:r>
            <a:r>
              <a:rPr lang="sk-SK" dirty="0" smtClean="0"/>
              <a:t>2011</a:t>
            </a:r>
            <a:r>
              <a:rPr lang="uk-UA" dirty="0" smtClean="0"/>
              <a:t> р</a:t>
            </a:r>
            <a:r>
              <a:rPr lang="sk-SK" dirty="0" smtClean="0"/>
              <a:t>.</a:t>
            </a:r>
          </a:p>
          <a:p>
            <a:r>
              <a:rPr lang="uk-UA" dirty="0" smtClean="0"/>
              <a:t>Мета</a:t>
            </a:r>
            <a:r>
              <a:rPr lang="sk-SK" dirty="0" smtClean="0"/>
              <a:t>: </a:t>
            </a:r>
            <a:r>
              <a:rPr lang="uk-UA" dirty="0" smtClean="0"/>
              <a:t>зменшення структурних надлишків</a:t>
            </a:r>
            <a:r>
              <a:rPr lang="sk-SK" dirty="0" smtClean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562" y="152445"/>
            <a:ext cx="8778875" cy="6553111"/>
            <a:chOff x="152400" y="171599"/>
            <a:chExt cx="8778875" cy="6553111"/>
          </a:xfrm>
        </p:grpSpPr>
        <p:pic>
          <p:nvPicPr>
            <p:cNvPr id="5" name="Рисунок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3271" y="171599"/>
              <a:ext cx="1007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71599"/>
              <a:ext cx="1056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69225" y="6299200"/>
              <a:ext cx="11620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04596" y="6248400"/>
              <a:ext cx="108585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086994" y="6324600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uk-UA" sz="1000" b="1" dirty="0" smtClean="0">
                  <a:latin typeface="Arial Narrow" pitchFamily="34" charset="0"/>
                </a:rPr>
                <a:t>Проект фінансується </a:t>
              </a:r>
              <a:r>
                <a:rPr lang="uk-UA" sz="1000" b="1" dirty="0">
                  <a:latin typeface="Arial Narrow" pitchFamily="34" charset="0"/>
                </a:rPr>
                <a:t>Міжнародним Вишеградським Фондом </a:t>
              </a:r>
              <a:r>
                <a:rPr lang="uk-UA" sz="1000" b="1" dirty="0" smtClean="0">
                  <a:latin typeface="Arial Narrow" pitchFamily="34" charset="0"/>
                </a:rPr>
                <a:t/>
              </a:r>
              <a:br>
                <a:rPr lang="uk-UA" sz="1000" b="1" dirty="0" smtClean="0">
                  <a:latin typeface="Arial Narrow" pitchFamily="34" charset="0"/>
                </a:rPr>
              </a:br>
              <a:r>
                <a:rPr lang="uk-UA" sz="1000" b="1" dirty="0" smtClean="0">
                  <a:latin typeface="Arial Narrow" pitchFamily="34" charset="0"/>
                </a:rPr>
                <a:t>за </a:t>
              </a:r>
              <a:r>
                <a:rPr lang="uk-UA" sz="1000" b="1" dirty="0">
                  <a:latin typeface="Arial Narrow" pitchFamily="34" charset="0"/>
                </a:rPr>
                <a:t>підтримки Агентства США з міжнародного </a:t>
              </a:r>
              <a:r>
                <a:rPr lang="uk-UA" sz="1000" b="1" dirty="0" smtClean="0">
                  <a:latin typeface="Arial Narrow" pitchFamily="34" charset="0"/>
                </a:rPr>
                <a:t>розвитку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360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Ліцензування імпорту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Імпортні ліцензії</a:t>
            </a:r>
            <a:r>
              <a:rPr lang="sk-SK" dirty="0" smtClean="0"/>
              <a:t>: </a:t>
            </a:r>
            <a:r>
              <a:rPr lang="uk-UA" dirty="0" smtClean="0"/>
              <a:t>регулюються Агентством сільськогосподарських платежів</a:t>
            </a:r>
            <a:r>
              <a:rPr lang="sk-SK" dirty="0" smtClean="0"/>
              <a:t> (</a:t>
            </a:r>
            <a:r>
              <a:rPr lang="sk-SK" dirty="0"/>
              <a:t>apa.sk) – </a:t>
            </a:r>
            <a:r>
              <a:rPr lang="uk-UA" dirty="0" smtClean="0"/>
              <a:t>на вино, деякі продукти сільського господарства та харчування</a:t>
            </a:r>
            <a:r>
              <a:rPr lang="sk-SK" dirty="0" smtClean="0"/>
              <a:t>.</a:t>
            </a:r>
          </a:p>
          <a:p>
            <a:r>
              <a:rPr lang="uk-UA" dirty="0" smtClean="0"/>
              <a:t>У відповідності до нормативів ЄС</a:t>
            </a:r>
            <a:r>
              <a:rPr lang="sk-SK" dirty="0" smtClean="0"/>
              <a:t>.</a:t>
            </a:r>
          </a:p>
          <a:p>
            <a:r>
              <a:rPr lang="uk-UA" dirty="0" smtClean="0"/>
              <a:t>У випадку перебільшення</a:t>
            </a:r>
            <a:r>
              <a:rPr lang="sk-SK" dirty="0" smtClean="0"/>
              <a:t> </a:t>
            </a:r>
            <a:r>
              <a:rPr lang="uk-UA" dirty="0" smtClean="0"/>
              <a:t>встановлюється коефіцієнт (менший за 1), на який зменшуються відповідні обсяги</a:t>
            </a:r>
            <a:r>
              <a:rPr lang="sk-SK" dirty="0" smtClean="0"/>
              <a:t>.</a:t>
            </a:r>
            <a:endParaRPr lang="sk-SK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2562" y="152445"/>
            <a:ext cx="8778875" cy="6553111"/>
            <a:chOff x="152400" y="171599"/>
            <a:chExt cx="8778875" cy="6553111"/>
          </a:xfrm>
        </p:grpSpPr>
        <p:pic>
          <p:nvPicPr>
            <p:cNvPr id="5" name="Рисунок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3271" y="171599"/>
              <a:ext cx="1007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71599"/>
              <a:ext cx="1056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69225" y="6299200"/>
              <a:ext cx="11620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04596" y="6248400"/>
              <a:ext cx="108585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086994" y="6324600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uk-UA" sz="1000" b="1" dirty="0" smtClean="0">
                  <a:latin typeface="Arial Narrow" pitchFamily="34" charset="0"/>
                </a:rPr>
                <a:t>Проект фінансується </a:t>
              </a:r>
              <a:r>
                <a:rPr lang="uk-UA" sz="1000" b="1" dirty="0">
                  <a:latin typeface="Arial Narrow" pitchFamily="34" charset="0"/>
                </a:rPr>
                <a:t>Міжнародним Вишеградським Фондом </a:t>
              </a:r>
              <a:r>
                <a:rPr lang="uk-UA" sz="1000" b="1" dirty="0" smtClean="0">
                  <a:latin typeface="Arial Narrow" pitchFamily="34" charset="0"/>
                </a:rPr>
                <a:t/>
              </a:r>
              <a:br>
                <a:rPr lang="uk-UA" sz="1000" b="1" dirty="0" smtClean="0">
                  <a:latin typeface="Arial Narrow" pitchFamily="34" charset="0"/>
                </a:rPr>
              </a:br>
              <a:r>
                <a:rPr lang="uk-UA" sz="1000" b="1" dirty="0" smtClean="0">
                  <a:latin typeface="Arial Narrow" pitchFamily="34" charset="0"/>
                </a:rPr>
                <a:t>за </a:t>
              </a:r>
              <a:r>
                <a:rPr lang="uk-UA" sz="1000" b="1" dirty="0">
                  <a:latin typeface="Arial Narrow" pitchFamily="34" charset="0"/>
                </a:rPr>
                <a:t>підтримки Агентства США з міжнародного </a:t>
              </a:r>
              <a:r>
                <a:rPr lang="uk-UA" sz="1000" b="1" dirty="0" smtClean="0">
                  <a:latin typeface="Arial Narrow" pitchFamily="34" charset="0"/>
                </a:rPr>
                <a:t>розвитку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147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372168"/>
            <a:ext cx="7848600" cy="1143000"/>
          </a:xfrm>
        </p:spPr>
        <p:txBody>
          <a:bodyPr/>
          <a:lstStyle/>
          <a:p>
            <a:r>
              <a:rPr lang="uk-UA" dirty="0" smtClean="0">
                <a:effectLst/>
              </a:rPr>
              <a:t>Зареєстровані найменування місця походження </a:t>
            </a:r>
            <a:r>
              <a:rPr lang="en-US" dirty="0" smtClean="0">
                <a:effectLst/>
              </a:rPr>
              <a:t>(</a:t>
            </a:r>
            <a:r>
              <a:rPr lang="en-US" dirty="0" err="1" smtClean="0">
                <a:effectLst/>
              </a:rPr>
              <a:t>TSG</a:t>
            </a:r>
            <a:r>
              <a:rPr lang="en-US" dirty="0">
                <a:effectLst/>
              </a:rPr>
              <a:t>)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Правова функція </a:t>
            </a:r>
            <a:r>
              <a:rPr lang="en-US" dirty="0" err="1" smtClean="0"/>
              <a:t>TSG</a:t>
            </a:r>
            <a:r>
              <a:rPr lang="en-US" dirty="0" smtClean="0"/>
              <a:t> </a:t>
            </a:r>
            <a:r>
              <a:rPr lang="uk-UA" dirty="0" smtClean="0"/>
              <a:t>– засвідчення факту, що певний сільськогосподарський продукт об'єктивно має конкретні характеристики, які відрізняють його від усіх інших продуктів у відповідній категорії, а також того, що використовувана сировина, склад чи метод виробництва не змінювалися протягом принаймні 30 років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uk-UA" dirty="0" smtClean="0"/>
              <a:t>Таким чином, визначення статусу</a:t>
            </a:r>
            <a:r>
              <a:rPr lang="en-US" dirty="0" smtClean="0"/>
              <a:t> </a:t>
            </a:r>
            <a:r>
              <a:rPr lang="en-US" dirty="0" err="1"/>
              <a:t>TSG</a:t>
            </a:r>
            <a:r>
              <a:rPr lang="en-US" dirty="0"/>
              <a:t> </a:t>
            </a:r>
            <a:r>
              <a:rPr lang="uk-UA" dirty="0" smtClean="0"/>
              <a:t>харчових продуктів є зареєстрованими торгівельними знаками з функцією відмінності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Traditional specialities guaranteed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09833"/>
            <a:ext cx="1942526" cy="194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433" y="152445"/>
            <a:ext cx="1007999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2" y="152445"/>
            <a:ext cx="1056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28600"/>
            <a:ext cx="1162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7771" y="177800"/>
            <a:ext cx="10858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"/>
          <p:cNvSpPr txBox="1"/>
          <p:nvPr/>
        </p:nvSpPr>
        <p:spPr>
          <a:xfrm>
            <a:off x="3048000" y="199392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uk-UA" sz="1000" b="1" dirty="0" smtClean="0">
                <a:latin typeface="Arial Narrow" pitchFamily="34" charset="0"/>
              </a:rPr>
              <a:t>Проект фінансується </a:t>
            </a:r>
            <a:r>
              <a:rPr lang="uk-UA" sz="1000" b="1" dirty="0">
                <a:latin typeface="Arial Narrow" pitchFamily="34" charset="0"/>
              </a:rPr>
              <a:t>Міжнародним Вишеградським Фондом </a:t>
            </a:r>
            <a:r>
              <a:rPr lang="uk-UA" sz="1000" b="1" dirty="0" smtClean="0">
                <a:latin typeface="Arial Narrow" pitchFamily="34" charset="0"/>
              </a:rPr>
              <a:t/>
            </a:r>
            <a:br>
              <a:rPr lang="uk-UA" sz="1000" b="1" dirty="0" smtClean="0">
                <a:latin typeface="Arial Narrow" pitchFamily="34" charset="0"/>
              </a:rPr>
            </a:br>
            <a:r>
              <a:rPr lang="uk-UA" sz="1000" b="1" dirty="0" smtClean="0">
                <a:latin typeface="Arial Narrow" pitchFamily="34" charset="0"/>
              </a:rPr>
              <a:t>за </a:t>
            </a:r>
            <a:r>
              <a:rPr lang="uk-UA" sz="1000" b="1" dirty="0">
                <a:latin typeface="Arial Narrow" pitchFamily="34" charset="0"/>
              </a:rPr>
              <a:t>підтримки Агентства США з міжнародного </a:t>
            </a:r>
            <a:r>
              <a:rPr lang="uk-UA" sz="1000" b="1" dirty="0" smtClean="0">
                <a:latin typeface="Arial Narrow" pitchFamily="34" charset="0"/>
              </a:rPr>
              <a:t>розвитку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27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rvastanko.sk/images/hpbanners/a1-ex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430" y="19049"/>
            <a:ext cx="817137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90600" y="5181600"/>
            <a:ext cx="78486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smtClean="0">
                <a:effectLst/>
              </a:rPr>
              <a:t>Історії успіху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http://www.mrvastanko.sk/index.php/en</a:t>
            </a:r>
            <a:r>
              <a:rPr lang="en-US" dirty="0" smtClean="0">
                <a:hlinkClick r:id="rId3"/>
              </a:rPr>
              <a:t>/</a:t>
            </a:r>
            <a:r>
              <a:rPr lang="sk-SK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2562" y="152445"/>
            <a:ext cx="8778875" cy="6530826"/>
            <a:chOff x="152400" y="171599"/>
            <a:chExt cx="8778875" cy="6530826"/>
          </a:xfrm>
        </p:grpSpPr>
        <p:pic>
          <p:nvPicPr>
            <p:cNvPr id="6" name="Рисунок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3271" y="171599"/>
              <a:ext cx="1007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171599"/>
              <a:ext cx="1056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69225" y="6299200"/>
              <a:ext cx="11620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04596" y="6248400"/>
              <a:ext cx="108585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117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0 vins du monde ELESK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2497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486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Elesko</a:t>
            </a:r>
            <a:endParaRPr lang="sk-SK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://www.elesko.sk</a:t>
            </a:r>
            <a:r>
              <a:rPr lang="en-US" dirty="0" smtClean="0">
                <a:hlinkClick r:id="rId3"/>
              </a:rPr>
              <a:t>/</a:t>
            </a:r>
            <a:r>
              <a:rPr lang="sk-SK" dirty="0" smtClean="0"/>
              <a:t>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2562" y="152445"/>
            <a:ext cx="8778875" cy="6553111"/>
            <a:chOff x="152400" y="171599"/>
            <a:chExt cx="8778875" cy="6553111"/>
          </a:xfrm>
        </p:grpSpPr>
        <p:pic>
          <p:nvPicPr>
            <p:cNvPr id="5" name="Рисунок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3271" y="171599"/>
              <a:ext cx="1007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171599"/>
              <a:ext cx="1056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69225" y="6299200"/>
              <a:ext cx="11620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04596" y="6248400"/>
              <a:ext cx="108585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086994" y="6324600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uk-UA" sz="1000" b="1" dirty="0" smtClean="0">
                  <a:latin typeface="Arial Narrow" pitchFamily="34" charset="0"/>
                </a:rPr>
                <a:t>Проект фінансується </a:t>
              </a:r>
              <a:r>
                <a:rPr lang="uk-UA" sz="1000" b="1" dirty="0">
                  <a:latin typeface="Arial Narrow" pitchFamily="34" charset="0"/>
                </a:rPr>
                <a:t>Міжнародним Вишеградським Фондом </a:t>
              </a:r>
              <a:r>
                <a:rPr lang="uk-UA" sz="1000" b="1" dirty="0" smtClean="0">
                  <a:latin typeface="Arial Narrow" pitchFamily="34" charset="0"/>
                </a:rPr>
                <a:t/>
              </a:r>
              <a:br>
                <a:rPr lang="uk-UA" sz="1000" b="1" dirty="0" smtClean="0">
                  <a:latin typeface="Arial Narrow" pitchFamily="34" charset="0"/>
                </a:rPr>
              </a:br>
              <a:r>
                <a:rPr lang="uk-UA" sz="1000" b="1" dirty="0" smtClean="0">
                  <a:latin typeface="Arial Narrow" pitchFamily="34" charset="0"/>
                </a:rPr>
                <a:t>за </a:t>
              </a:r>
              <a:r>
                <a:rPr lang="uk-UA" sz="1000" b="1" dirty="0">
                  <a:latin typeface="Arial Narrow" pitchFamily="34" charset="0"/>
                </a:rPr>
                <a:t>підтримки Агентства США з міжнародного </a:t>
              </a:r>
              <a:r>
                <a:rPr lang="uk-UA" sz="1000" b="1" dirty="0" smtClean="0">
                  <a:latin typeface="Arial Narrow" pitchFamily="34" charset="0"/>
                </a:rPr>
                <a:t>розвитку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579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v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424710"/>
            <a:ext cx="16764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taurac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8361"/>
            <a:ext cx="2588046" cy="49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bernet-Franc-2011-300x2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869"/>
            <a:ext cx="3429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uller-thurgau-2013-300x28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47910"/>
            <a:ext cx="3429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5410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Víno </a:t>
            </a:r>
            <a:r>
              <a:rPr lang="sk-SK" dirty="0" err="1" smtClean="0"/>
              <a:t>Matyšák</a:t>
            </a:r>
            <a:endParaRPr lang="sk-SK" dirty="0" smtClean="0"/>
          </a:p>
          <a:p>
            <a:r>
              <a:rPr lang="en-US" dirty="0">
                <a:hlinkClick r:id="rId6"/>
              </a:rPr>
              <a:t>http://www.vinomatysak.sk/en</a:t>
            </a:r>
            <a:r>
              <a:rPr lang="en-US" dirty="0" smtClean="0">
                <a:hlinkClick r:id="rId6"/>
              </a:rPr>
              <a:t>/</a:t>
            </a:r>
            <a:r>
              <a:rPr lang="sk-SK" dirty="0" smtClean="0"/>
              <a:t>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2562" y="152445"/>
            <a:ext cx="8778875" cy="6663281"/>
            <a:chOff x="152400" y="171599"/>
            <a:chExt cx="8778875" cy="6663281"/>
          </a:xfrm>
        </p:grpSpPr>
        <p:pic>
          <p:nvPicPr>
            <p:cNvPr id="8" name="Рисунок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3271" y="171599"/>
              <a:ext cx="1007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2400" y="171599"/>
              <a:ext cx="1056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69225" y="6299200"/>
              <a:ext cx="11620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04596" y="6248400"/>
              <a:ext cx="108585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8"/>
            <p:cNvSpPr txBox="1"/>
            <p:nvPr/>
          </p:nvSpPr>
          <p:spPr>
            <a:xfrm>
              <a:off x="3086994" y="6434770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uk-UA" sz="1000" b="1" dirty="0" smtClean="0">
                  <a:latin typeface="Arial Narrow" pitchFamily="34" charset="0"/>
                </a:rPr>
                <a:t>Проект фінансується </a:t>
              </a:r>
              <a:r>
                <a:rPr lang="uk-UA" sz="1000" b="1" dirty="0">
                  <a:latin typeface="Arial Narrow" pitchFamily="34" charset="0"/>
                </a:rPr>
                <a:t>Міжнародним Вишеградським Фондом </a:t>
              </a:r>
              <a:r>
                <a:rPr lang="uk-UA" sz="1000" b="1" dirty="0" smtClean="0">
                  <a:latin typeface="Arial Narrow" pitchFamily="34" charset="0"/>
                </a:rPr>
                <a:t/>
              </a:r>
              <a:br>
                <a:rPr lang="uk-UA" sz="1000" b="1" dirty="0" smtClean="0">
                  <a:latin typeface="Arial Narrow" pitchFamily="34" charset="0"/>
                </a:rPr>
              </a:br>
              <a:r>
                <a:rPr lang="uk-UA" sz="1000" b="1" dirty="0" smtClean="0">
                  <a:latin typeface="Arial Narrow" pitchFamily="34" charset="0"/>
                </a:rPr>
                <a:t>за </a:t>
              </a:r>
              <a:r>
                <a:rPr lang="uk-UA" sz="1000" b="1" dirty="0">
                  <a:latin typeface="Arial Narrow" pitchFamily="34" charset="0"/>
                </a:rPr>
                <a:t>підтримки Агентства США з міжнародного </a:t>
              </a:r>
              <a:r>
                <a:rPr lang="uk-UA" sz="1000" b="1" dirty="0" smtClean="0">
                  <a:latin typeface="Arial Narrow" pitchFamily="34" charset="0"/>
                </a:rPr>
                <a:t>розвитку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188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Обговорення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Як ви сприймаєте</a:t>
            </a:r>
            <a:r>
              <a:rPr lang="sk-SK" dirty="0" smtClean="0"/>
              <a:t>/</a:t>
            </a:r>
            <a:r>
              <a:rPr lang="uk-UA" dirty="0" smtClean="0"/>
              <a:t>оцінюєте процес наближення України до ЄС</a:t>
            </a:r>
            <a:r>
              <a:rPr lang="sk-SK" dirty="0" smtClean="0"/>
              <a:t> (</a:t>
            </a:r>
            <a:r>
              <a:rPr lang="uk-UA" dirty="0" smtClean="0"/>
              <a:t>у загальноекономічному та галузевому плані)?</a:t>
            </a:r>
            <a:endParaRPr lang="sk-SK" dirty="0" smtClean="0"/>
          </a:p>
          <a:p>
            <a:r>
              <a:rPr lang="uk-UA" dirty="0" smtClean="0"/>
              <a:t>Які кращі практики за темою ви могли б рекомендувати</a:t>
            </a:r>
            <a:r>
              <a:rPr lang="sk-SK" dirty="0" smtClean="0"/>
              <a:t>?</a:t>
            </a:r>
            <a:endParaRPr lang="sk-SK" dirty="0"/>
          </a:p>
          <a:p>
            <a:r>
              <a:rPr lang="uk-UA" dirty="0" smtClean="0"/>
              <a:t>Що, на вашу думку, можна покращити (на будь-якому рівні</a:t>
            </a:r>
            <a:r>
              <a:rPr lang="sk-SK" dirty="0" smtClean="0"/>
              <a:t>?</a:t>
            </a:r>
            <a:endParaRPr lang="sk-SK" dirty="0"/>
          </a:p>
          <a:p>
            <a:pPr marL="4572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2562" y="152445"/>
            <a:ext cx="8778875" cy="6553111"/>
            <a:chOff x="152400" y="171599"/>
            <a:chExt cx="8778875" cy="6553111"/>
          </a:xfrm>
        </p:grpSpPr>
        <p:pic>
          <p:nvPicPr>
            <p:cNvPr id="5" name="Рисунок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3271" y="171599"/>
              <a:ext cx="1007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71599"/>
              <a:ext cx="1056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69225" y="6299200"/>
              <a:ext cx="11620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04596" y="6248400"/>
              <a:ext cx="108585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086994" y="6324600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uk-UA" sz="1000" b="1" dirty="0" smtClean="0">
                  <a:latin typeface="Arial Narrow" pitchFamily="34" charset="0"/>
                </a:rPr>
                <a:t>Проект фінансується </a:t>
              </a:r>
              <a:r>
                <a:rPr lang="uk-UA" sz="1000" b="1" dirty="0">
                  <a:latin typeface="Arial Narrow" pitchFamily="34" charset="0"/>
                </a:rPr>
                <a:t>Міжнародним Вишеградським Фондом </a:t>
              </a:r>
              <a:r>
                <a:rPr lang="uk-UA" sz="1000" b="1" dirty="0" smtClean="0">
                  <a:latin typeface="Arial Narrow" pitchFamily="34" charset="0"/>
                </a:rPr>
                <a:t/>
              </a:r>
              <a:br>
                <a:rPr lang="uk-UA" sz="1000" b="1" dirty="0" smtClean="0">
                  <a:latin typeface="Arial Narrow" pitchFamily="34" charset="0"/>
                </a:rPr>
              </a:br>
              <a:r>
                <a:rPr lang="uk-UA" sz="1000" b="1" dirty="0" smtClean="0">
                  <a:latin typeface="Arial Narrow" pitchFamily="34" charset="0"/>
                </a:rPr>
                <a:t>за </a:t>
              </a:r>
              <a:r>
                <a:rPr lang="uk-UA" sz="1000" b="1" dirty="0">
                  <a:latin typeface="Arial Narrow" pitchFamily="34" charset="0"/>
                </a:rPr>
                <a:t>підтримки Агентства США з міжнародного </a:t>
              </a:r>
              <a:r>
                <a:rPr lang="uk-UA" sz="1000" b="1" dirty="0" smtClean="0">
                  <a:latin typeface="Arial Narrow" pitchFamily="34" charset="0"/>
                </a:rPr>
                <a:t>розвитку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135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089" y="5029200"/>
            <a:ext cx="6512511" cy="9144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FFC000"/>
                </a:solidFill>
              </a:rPr>
              <a:t>Посилання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201" y="731520"/>
            <a:ext cx="7503110" cy="5212080"/>
          </a:xfrm>
        </p:spPr>
        <p:txBody>
          <a:bodyPr>
            <a:normAutofit/>
          </a:bodyPr>
          <a:lstStyle/>
          <a:p>
            <a:endParaRPr lang="sk-SK" sz="1100" dirty="0" smtClean="0"/>
          </a:p>
          <a:p>
            <a:r>
              <a:rPr lang="uk-UA" sz="1100" dirty="0" smtClean="0"/>
              <a:t>Нормативний акт щодо спільної організації сільськогосподарських ринків</a:t>
            </a:r>
            <a:endParaRPr lang="sk-SK" sz="1100" dirty="0" smtClean="0"/>
          </a:p>
          <a:p>
            <a:pPr lvl="1"/>
            <a:r>
              <a:rPr lang="sk-SK" sz="1000" dirty="0" smtClean="0">
                <a:hlinkClick r:id="rId2"/>
              </a:rPr>
              <a:t>http</a:t>
            </a:r>
            <a:r>
              <a:rPr lang="sk-SK" sz="1000" dirty="0">
                <a:hlinkClick r:id="rId2"/>
              </a:rPr>
              <a:t>://eur-lex.europa.eu/legal-content/EN/TXT/PDF/?</a:t>
            </a:r>
            <a:r>
              <a:rPr lang="sk-SK" sz="1000" dirty="0" smtClean="0">
                <a:hlinkClick r:id="rId2"/>
              </a:rPr>
              <a:t>uri=CELEX:02007R1234-20100501&amp;from=EN</a:t>
            </a:r>
            <a:endParaRPr lang="sk-SK" sz="1000" dirty="0" smtClean="0"/>
          </a:p>
          <a:p>
            <a:pPr lvl="1"/>
            <a:r>
              <a:rPr lang="sk-SK" sz="1000" dirty="0">
                <a:hlinkClick r:id="rId3"/>
              </a:rPr>
              <a:t>http://ec.europa.eu/agriculture/markets/wine/index_en.htm</a:t>
            </a:r>
            <a:endParaRPr lang="sk-SK" sz="1000" dirty="0"/>
          </a:p>
          <a:p>
            <a:pPr marL="45720" indent="0">
              <a:buNone/>
            </a:pPr>
            <a:endParaRPr lang="sk-SK" sz="1100" dirty="0" smtClean="0"/>
          </a:p>
          <a:p>
            <a:r>
              <a:rPr lang="uk-UA" sz="1100" dirty="0" smtClean="0"/>
              <a:t>Агентство сільськогосподарських платежів Словаччини</a:t>
            </a:r>
            <a:endParaRPr lang="sk-SK" sz="1100" dirty="0" smtClean="0"/>
          </a:p>
          <a:p>
            <a:pPr lvl="1"/>
            <a:r>
              <a:rPr lang="sk-SK" sz="1000" dirty="0" smtClean="0">
                <a:hlinkClick r:id="rId4"/>
              </a:rPr>
              <a:t>http</a:t>
            </a:r>
            <a:r>
              <a:rPr lang="sk-SK" sz="1000" dirty="0">
                <a:hlinkClick r:id="rId4"/>
              </a:rPr>
              <a:t>://</a:t>
            </a:r>
            <a:r>
              <a:rPr lang="sk-SK" sz="1000" dirty="0" smtClean="0">
                <a:hlinkClick r:id="rId4"/>
              </a:rPr>
              <a:t>www.apa.sk/index.php?navID=89</a:t>
            </a:r>
            <a:r>
              <a:rPr lang="sk-SK" sz="1000" dirty="0" smtClean="0"/>
              <a:t> </a:t>
            </a:r>
          </a:p>
          <a:p>
            <a:pPr lvl="1"/>
            <a:endParaRPr lang="sk-SK" sz="1000" dirty="0" smtClean="0"/>
          </a:p>
          <a:p>
            <a:r>
              <a:rPr lang="uk-UA" sz="1100" dirty="0" smtClean="0"/>
              <a:t>Карта захищеного визначення походження </a:t>
            </a:r>
            <a:r>
              <a:rPr lang="en-US" sz="1100" dirty="0" smtClean="0"/>
              <a:t>(</a:t>
            </a:r>
            <a:r>
              <a:rPr lang="en-US" sz="1100" dirty="0" err="1"/>
              <a:t>PDO</a:t>
            </a:r>
            <a:r>
              <a:rPr lang="en-US" sz="1100" dirty="0" smtClean="0"/>
              <a:t>)</a:t>
            </a:r>
            <a:r>
              <a:rPr lang="uk-UA" sz="1100" dirty="0" smtClean="0"/>
              <a:t>, Угорщина</a:t>
            </a:r>
            <a:r>
              <a:rPr lang="sk-SK" sz="1100" dirty="0" smtClean="0"/>
              <a:t>. </a:t>
            </a:r>
          </a:p>
          <a:p>
            <a:pPr lvl="1"/>
            <a:r>
              <a:rPr lang="sk-SK" sz="1000" dirty="0" smtClean="0">
                <a:hlinkClick r:id="rId5"/>
              </a:rPr>
              <a:t>http</a:t>
            </a:r>
            <a:r>
              <a:rPr lang="sk-SK" sz="1000" dirty="0">
                <a:hlinkClick r:id="rId5"/>
              </a:rPr>
              <a:t>://</a:t>
            </a:r>
            <a:r>
              <a:rPr lang="sk-SK" sz="1000" dirty="0" smtClean="0">
                <a:hlinkClick r:id="rId5"/>
              </a:rPr>
              <a:t>bor.hu/hungarian_protected_designation_of_origin_apdoa_map</a:t>
            </a:r>
            <a:r>
              <a:rPr lang="sk-SK" sz="1000" dirty="0" smtClean="0"/>
              <a:t> </a:t>
            </a:r>
          </a:p>
          <a:p>
            <a:pPr lvl="1"/>
            <a:endParaRPr lang="sk-SK" sz="1000" dirty="0"/>
          </a:p>
          <a:p>
            <a:pPr lvl="1"/>
            <a:endParaRPr lang="sk-SK" sz="1000" dirty="0" smtClean="0"/>
          </a:p>
          <a:p>
            <a:r>
              <a:rPr lang="uk-UA" sz="1100" dirty="0" smtClean="0"/>
              <a:t>Державна підтримка виноградарства та виноробства у Словаччині</a:t>
            </a:r>
            <a:endParaRPr lang="sk-SK" sz="1100" dirty="0" smtClean="0"/>
          </a:p>
          <a:p>
            <a:pPr lvl="1"/>
            <a:r>
              <a:rPr lang="sk-SK" sz="1000" dirty="0">
                <a:hlinkClick r:id="rId6"/>
              </a:rPr>
              <a:t>http://www.tik.sk/projekty/vinohradnictvo-a-vinarstvo/i-kolo/statna-podpora-vinohradnictva-a-vinarstva/</a:t>
            </a:r>
            <a:endParaRPr lang="sk-SK" sz="1000" dirty="0"/>
          </a:p>
          <a:p>
            <a:pPr lvl="1"/>
            <a:endParaRPr lang="en-US" sz="1000" dirty="0"/>
          </a:p>
          <a:p>
            <a:endParaRPr lang="sk-SK" sz="1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82562" y="152445"/>
            <a:ext cx="8778875" cy="6553111"/>
            <a:chOff x="152400" y="171599"/>
            <a:chExt cx="8778875" cy="6553111"/>
          </a:xfrm>
        </p:grpSpPr>
        <p:pic>
          <p:nvPicPr>
            <p:cNvPr id="6" name="Рисунок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3271" y="171599"/>
              <a:ext cx="1007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2400" y="171599"/>
              <a:ext cx="1056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69225" y="6299200"/>
              <a:ext cx="11620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04596" y="6248400"/>
              <a:ext cx="108585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8"/>
            <p:cNvSpPr txBox="1"/>
            <p:nvPr/>
          </p:nvSpPr>
          <p:spPr>
            <a:xfrm>
              <a:off x="3086994" y="6324600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uk-UA" sz="1000" b="1" dirty="0" smtClean="0">
                  <a:latin typeface="Arial Narrow" pitchFamily="34" charset="0"/>
                </a:rPr>
                <a:t>Проект фінансується </a:t>
              </a:r>
              <a:r>
                <a:rPr lang="uk-UA" sz="1000" b="1" dirty="0">
                  <a:latin typeface="Arial Narrow" pitchFamily="34" charset="0"/>
                </a:rPr>
                <a:t>Міжнародним Вишеградським Фондом </a:t>
              </a:r>
              <a:r>
                <a:rPr lang="uk-UA" sz="1000" b="1" dirty="0" smtClean="0">
                  <a:latin typeface="Arial Narrow" pitchFamily="34" charset="0"/>
                </a:rPr>
                <a:t/>
              </a:r>
              <a:br>
                <a:rPr lang="uk-UA" sz="1000" b="1" dirty="0" smtClean="0">
                  <a:latin typeface="Arial Narrow" pitchFamily="34" charset="0"/>
                </a:rPr>
              </a:br>
              <a:r>
                <a:rPr lang="uk-UA" sz="1000" b="1" dirty="0" smtClean="0">
                  <a:latin typeface="Arial Narrow" pitchFamily="34" charset="0"/>
                </a:rPr>
                <a:t>за </a:t>
              </a:r>
              <a:r>
                <a:rPr lang="uk-UA" sz="1000" b="1" dirty="0">
                  <a:latin typeface="Arial Narrow" pitchFamily="34" charset="0"/>
                </a:rPr>
                <a:t>підтримки Агентства США з міжнародного </a:t>
              </a:r>
              <a:r>
                <a:rPr lang="uk-UA" sz="1000" b="1" dirty="0" smtClean="0">
                  <a:latin typeface="Arial Narrow" pitchFamily="34" charset="0"/>
                </a:rPr>
                <a:t>розвитку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335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089" y="4953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FFC000"/>
                </a:solidFill>
              </a:rPr>
              <a:t>Дякуємо</a:t>
            </a:r>
            <a:r>
              <a:rPr lang="en-US" dirty="0" smtClean="0">
                <a:solidFill>
                  <a:srgbClr val="FFC000"/>
                </a:solidFill>
              </a:rPr>
              <a:t>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Erik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Kubička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PhDr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., MBA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City University of Seattle/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Vysoká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škola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manažmentu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v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Trenčíne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Bezručova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64, 911 01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Trenčín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E-mail: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hlinkClick r:id="rId2"/>
              </a:rPr>
              <a:t>ekubicka@vsm.sk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Andrej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Piovarči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Ing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., PhD.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City University of Seattle/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Vysoká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škola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manažmentu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v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Trenčíne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Panónska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cesta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17, 851 04 Bratislava</a:t>
            </a:r>
          </a:p>
          <a:p>
            <a:pPr marL="4572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E-mail: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hlinkClick r:id="rId3"/>
              </a:rPr>
              <a:t>apiovarci@vsm.sk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562" y="152445"/>
            <a:ext cx="8778875" cy="6553111"/>
            <a:chOff x="152400" y="171599"/>
            <a:chExt cx="8778875" cy="6553111"/>
          </a:xfrm>
        </p:grpSpPr>
        <p:pic>
          <p:nvPicPr>
            <p:cNvPr id="6" name="Рисунок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3271" y="171599"/>
              <a:ext cx="1007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171599"/>
              <a:ext cx="1056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69225" y="6299200"/>
              <a:ext cx="11620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04596" y="6248400"/>
              <a:ext cx="108585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8"/>
            <p:cNvSpPr txBox="1"/>
            <p:nvPr/>
          </p:nvSpPr>
          <p:spPr>
            <a:xfrm>
              <a:off x="3086994" y="6324600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uk-UA" sz="1000" b="1" dirty="0" smtClean="0">
                  <a:latin typeface="Arial Narrow" pitchFamily="34" charset="0"/>
                </a:rPr>
                <a:t>Проект фінансується </a:t>
              </a:r>
              <a:r>
                <a:rPr lang="uk-UA" sz="1000" b="1" dirty="0">
                  <a:latin typeface="Arial Narrow" pitchFamily="34" charset="0"/>
                </a:rPr>
                <a:t>Міжнародним Вишеградським Фондом </a:t>
              </a:r>
              <a:r>
                <a:rPr lang="uk-UA" sz="1000" b="1" dirty="0" smtClean="0">
                  <a:latin typeface="Arial Narrow" pitchFamily="34" charset="0"/>
                </a:rPr>
                <a:t/>
              </a:r>
              <a:br>
                <a:rPr lang="uk-UA" sz="1000" b="1" dirty="0" smtClean="0">
                  <a:latin typeface="Arial Narrow" pitchFamily="34" charset="0"/>
                </a:rPr>
              </a:br>
              <a:r>
                <a:rPr lang="uk-UA" sz="1000" b="1" dirty="0" smtClean="0">
                  <a:latin typeface="Arial Narrow" pitchFamily="34" charset="0"/>
                </a:rPr>
                <a:t>за </a:t>
              </a:r>
              <a:r>
                <a:rPr lang="uk-UA" sz="1000" b="1" dirty="0">
                  <a:latin typeface="Arial Narrow" pitchFamily="34" charset="0"/>
                </a:rPr>
                <a:t>підтримки Агентства США з міжнародного </a:t>
              </a:r>
              <a:r>
                <a:rPr lang="uk-UA" sz="1000" b="1" dirty="0" smtClean="0">
                  <a:latin typeface="Arial Narrow" pitchFamily="34" charset="0"/>
                </a:rPr>
                <a:t>розвитку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691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Виробництво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вина</a:t>
            </a:r>
            <a:r>
              <a:rPr lang="en-US" dirty="0" smtClean="0"/>
              <a:t> </a:t>
            </a:r>
            <a:r>
              <a:rPr lang="uk-UA" dirty="0" smtClean="0"/>
              <a:t>у ЄС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ЄС є провідним виробником вина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uk-UA" dirty="0" smtClean="0"/>
              <a:t>Щороку виробляється близько </a:t>
            </a:r>
            <a:r>
              <a:rPr lang="en-US" dirty="0" smtClean="0"/>
              <a:t>175</a:t>
            </a:r>
            <a:r>
              <a:rPr lang="uk-UA" dirty="0" smtClean="0"/>
              <a:t> млн. </a:t>
            </a:r>
            <a:r>
              <a:rPr lang="uk-UA" dirty="0" err="1" smtClean="0"/>
              <a:t>гл</a:t>
            </a:r>
            <a:r>
              <a:rPr lang="en-US" dirty="0" smtClean="0"/>
              <a:t>, </a:t>
            </a:r>
            <a:endParaRPr lang="sk-SK" dirty="0" smtClean="0"/>
          </a:p>
          <a:p>
            <a:r>
              <a:rPr lang="uk-UA" dirty="0" smtClean="0"/>
              <a:t>На ЄС припадає </a:t>
            </a:r>
            <a:r>
              <a:rPr lang="en-US" dirty="0" smtClean="0"/>
              <a:t>45</a:t>
            </a:r>
            <a:r>
              <a:rPr lang="en-US" dirty="0"/>
              <a:t>% </a:t>
            </a:r>
            <a:r>
              <a:rPr lang="uk-UA" dirty="0" smtClean="0"/>
              <a:t>виноробних територій</a:t>
            </a:r>
            <a:r>
              <a:rPr lang="en-US" dirty="0" smtClean="0"/>
              <a:t>, </a:t>
            </a:r>
            <a:endParaRPr lang="sk-SK" dirty="0" smtClean="0"/>
          </a:p>
          <a:p>
            <a:r>
              <a:rPr lang="en-US" dirty="0" smtClean="0"/>
              <a:t>65</a:t>
            </a:r>
            <a:r>
              <a:rPr lang="en-US" dirty="0"/>
              <a:t>% </a:t>
            </a:r>
            <a:r>
              <a:rPr lang="uk-UA" dirty="0" smtClean="0"/>
              <a:t>виробництва</a:t>
            </a:r>
            <a:r>
              <a:rPr lang="en-US" dirty="0" smtClean="0"/>
              <a:t>, </a:t>
            </a:r>
            <a:endParaRPr lang="sk-SK" dirty="0" smtClean="0"/>
          </a:p>
          <a:p>
            <a:r>
              <a:rPr lang="en-US" dirty="0" smtClean="0"/>
              <a:t>57</a:t>
            </a:r>
            <a:r>
              <a:rPr lang="en-US" dirty="0"/>
              <a:t>% </a:t>
            </a:r>
            <a:r>
              <a:rPr lang="uk-UA" dirty="0" smtClean="0"/>
              <a:t>світового обсягу споживання; та</a:t>
            </a:r>
            <a:endParaRPr lang="sk-SK" dirty="0" smtClean="0"/>
          </a:p>
          <a:p>
            <a:r>
              <a:rPr lang="en-US" dirty="0" smtClean="0"/>
              <a:t>70</a:t>
            </a:r>
            <a:r>
              <a:rPr lang="en-US" dirty="0"/>
              <a:t>% </a:t>
            </a:r>
            <a:r>
              <a:rPr lang="uk-UA" dirty="0" smtClean="0"/>
              <a:t>світового експорту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2562" y="152445"/>
            <a:ext cx="8778875" cy="6553111"/>
            <a:chOff x="152400" y="171599"/>
            <a:chExt cx="8778875" cy="6553111"/>
          </a:xfrm>
        </p:grpSpPr>
        <p:pic>
          <p:nvPicPr>
            <p:cNvPr id="5" name="Рисунок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3271" y="171599"/>
              <a:ext cx="1007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71599"/>
              <a:ext cx="1056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69225" y="6299200"/>
              <a:ext cx="11620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04596" y="6248400"/>
              <a:ext cx="108585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086994" y="6324600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uk-UA" sz="1000" b="1" dirty="0" smtClean="0">
                  <a:latin typeface="Arial Narrow" pitchFamily="34" charset="0"/>
                </a:rPr>
                <a:t>Проект фінансується </a:t>
              </a:r>
              <a:r>
                <a:rPr lang="uk-UA" sz="1000" b="1" dirty="0">
                  <a:latin typeface="Arial Narrow" pitchFamily="34" charset="0"/>
                </a:rPr>
                <a:t>Міжнародним Вишеградським Фондом </a:t>
              </a:r>
              <a:r>
                <a:rPr lang="uk-UA" sz="1000" b="1" dirty="0" smtClean="0">
                  <a:latin typeface="Arial Narrow" pitchFamily="34" charset="0"/>
                </a:rPr>
                <a:t/>
              </a:r>
              <a:br>
                <a:rPr lang="uk-UA" sz="1000" b="1" dirty="0" smtClean="0">
                  <a:latin typeface="Arial Narrow" pitchFamily="34" charset="0"/>
                </a:rPr>
              </a:br>
              <a:r>
                <a:rPr lang="uk-UA" sz="1000" b="1" dirty="0" smtClean="0">
                  <a:latin typeface="Arial Narrow" pitchFamily="34" charset="0"/>
                </a:rPr>
                <a:t>за </a:t>
              </a:r>
              <a:r>
                <a:rPr lang="uk-UA" sz="1000" b="1" dirty="0">
                  <a:latin typeface="Arial Narrow" pitchFamily="34" charset="0"/>
                </a:rPr>
                <a:t>підтримки Агентства США з міжнародного </a:t>
              </a:r>
              <a:r>
                <a:rPr lang="uk-UA" sz="1000" b="1" dirty="0" smtClean="0">
                  <a:latin typeface="Arial Narrow" pitchFamily="34" charset="0"/>
                </a:rPr>
                <a:t>розвитку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78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>
                <a:effectLst/>
              </a:rPr>
              <a:t>Спільний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ринок</a:t>
            </a:r>
            <a:r>
              <a:rPr lang="ru-RU" b="0" dirty="0" smtClean="0">
                <a:effectLst/>
              </a:rPr>
              <a:t> (</a:t>
            </a:r>
            <a:r>
              <a:rPr lang="ru-RU" b="0" dirty="0" err="1" smtClean="0">
                <a:effectLst/>
              </a:rPr>
              <a:t>СМО</a:t>
            </a:r>
            <a:r>
              <a:rPr lang="ru-RU" b="0" dirty="0" smtClean="0">
                <a:effectLst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Початково</a:t>
            </a:r>
            <a:r>
              <a:rPr lang="uk-UA" dirty="0" smtClean="0"/>
              <a:t> це був дуже ліберальний ринок: жодних регуляторних втручань, зростання пропозиції за сталого попиту, яке призвело до значних надлишків</a:t>
            </a:r>
            <a:r>
              <a:rPr lang="sk-SK" dirty="0" smtClean="0"/>
              <a:t> (1970</a:t>
            </a:r>
            <a:r>
              <a:rPr lang="uk-UA" dirty="0" err="1" smtClean="0"/>
              <a:t>-ті</a:t>
            </a:r>
            <a:r>
              <a:rPr lang="uk-UA" dirty="0" smtClean="0"/>
              <a:t> рр.</a:t>
            </a:r>
            <a:r>
              <a:rPr lang="sk-SK" dirty="0" smtClean="0"/>
              <a:t>)</a:t>
            </a:r>
          </a:p>
          <a:p>
            <a:r>
              <a:rPr lang="sk-SK" dirty="0"/>
              <a:t> </a:t>
            </a:r>
            <a:r>
              <a:rPr lang="uk-UA" dirty="0" smtClean="0"/>
              <a:t>Якісні зміни у попиті, починаючи з </a:t>
            </a:r>
            <a:r>
              <a:rPr lang="en-US" dirty="0" smtClean="0"/>
              <a:t>1980</a:t>
            </a:r>
            <a:r>
              <a:rPr lang="uk-UA" dirty="0" err="1" smtClean="0"/>
              <a:t>-их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uk-UA" dirty="0" smtClean="0"/>
              <a:t>В кінці</a:t>
            </a:r>
            <a:r>
              <a:rPr lang="sk-SK" dirty="0" smtClean="0"/>
              <a:t>19</a:t>
            </a:r>
            <a:r>
              <a:rPr lang="en-US" dirty="0" smtClean="0"/>
              <a:t>80</a:t>
            </a:r>
            <a:r>
              <a:rPr lang="uk-UA" dirty="0" err="1" smtClean="0"/>
              <a:t>-тих</a:t>
            </a:r>
            <a:r>
              <a:rPr lang="sk-SK" dirty="0" smtClean="0"/>
              <a:t>:</a:t>
            </a:r>
            <a:r>
              <a:rPr lang="uk-UA" dirty="0" smtClean="0"/>
              <a:t> посилено фінансові стимули</a:t>
            </a:r>
            <a:r>
              <a:rPr lang="en-US" dirty="0" smtClean="0"/>
              <a:t> </a:t>
            </a:r>
            <a:r>
              <a:rPr lang="uk-UA" dirty="0" smtClean="0"/>
              <a:t>до відмови від виноробних господарств</a:t>
            </a:r>
            <a:endParaRPr lang="sk-SK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2562" y="152445"/>
            <a:ext cx="8778875" cy="6553111"/>
            <a:chOff x="152400" y="171599"/>
            <a:chExt cx="8778875" cy="6553111"/>
          </a:xfrm>
        </p:grpSpPr>
        <p:pic>
          <p:nvPicPr>
            <p:cNvPr id="5" name="Рисунок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3271" y="171599"/>
              <a:ext cx="1007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71599"/>
              <a:ext cx="1056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69225" y="6299200"/>
              <a:ext cx="11620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04596" y="6248400"/>
              <a:ext cx="108585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086994" y="6324600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uk-UA" sz="1000" b="1" dirty="0" smtClean="0">
                  <a:latin typeface="Arial Narrow" pitchFamily="34" charset="0"/>
                </a:rPr>
                <a:t>Проект фінансується </a:t>
              </a:r>
              <a:r>
                <a:rPr lang="uk-UA" sz="1000" b="1" dirty="0">
                  <a:latin typeface="Arial Narrow" pitchFamily="34" charset="0"/>
                </a:rPr>
                <a:t>Міжнародним Вишеградським Фондом </a:t>
              </a:r>
              <a:r>
                <a:rPr lang="uk-UA" sz="1000" b="1" dirty="0" smtClean="0">
                  <a:latin typeface="Arial Narrow" pitchFamily="34" charset="0"/>
                </a:rPr>
                <a:t/>
              </a:r>
              <a:br>
                <a:rPr lang="uk-UA" sz="1000" b="1" dirty="0" smtClean="0">
                  <a:latin typeface="Arial Narrow" pitchFamily="34" charset="0"/>
                </a:rPr>
              </a:br>
              <a:r>
                <a:rPr lang="uk-UA" sz="1000" b="1" dirty="0" smtClean="0">
                  <a:latin typeface="Arial Narrow" pitchFamily="34" charset="0"/>
                </a:rPr>
                <a:t>за </a:t>
              </a:r>
              <a:r>
                <a:rPr lang="uk-UA" sz="1000" b="1" dirty="0">
                  <a:latin typeface="Arial Narrow" pitchFamily="34" charset="0"/>
                </a:rPr>
                <a:t>підтримки Агентства США з міжнародного </a:t>
              </a:r>
              <a:r>
                <a:rPr lang="uk-UA" sz="1000" b="1" dirty="0" smtClean="0">
                  <a:latin typeface="Arial Narrow" pitchFamily="34" charset="0"/>
                </a:rPr>
                <a:t>розвитку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395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0"/>
            <a:ext cx="6512511" cy="1143000"/>
          </a:xfrm>
        </p:spPr>
        <p:txBody>
          <a:bodyPr/>
          <a:lstStyle/>
          <a:p>
            <a:r>
              <a:rPr lang="uk-UA" dirty="0" smtClean="0"/>
              <a:t>Нормативні положення виноробної галузі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Ці нормативи є складової Спільної сільськогосподарської політики (</a:t>
            </a:r>
            <a:r>
              <a:rPr lang="uk-UA" dirty="0" err="1" smtClean="0"/>
              <a:t>ССП</a:t>
            </a:r>
            <a:r>
              <a:rPr lang="uk-UA" dirty="0" smtClean="0"/>
              <a:t>) ЄС</a:t>
            </a:r>
            <a:r>
              <a:rPr lang="en-US" dirty="0" smtClean="0"/>
              <a:t>, </a:t>
            </a:r>
            <a:endParaRPr lang="sk-SK" dirty="0" smtClean="0"/>
          </a:p>
          <a:p>
            <a:r>
              <a:rPr lang="uk-UA" dirty="0" smtClean="0"/>
              <a:t>Вони регулюють, зокрема, максимальну дозволену площу виноградників для окремих держав-членів ЄС</a:t>
            </a:r>
            <a:r>
              <a:rPr lang="en-US" dirty="0" smtClean="0"/>
              <a:t>, </a:t>
            </a:r>
            <a:endParaRPr lang="sk-SK" dirty="0" smtClean="0"/>
          </a:p>
          <a:p>
            <a:r>
              <a:rPr lang="uk-UA" dirty="0" smtClean="0"/>
              <a:t>Дозволені практики та принципи виноробства для </a:t>
            </a:r>
            <a:r>
              <a:rPr lang="uk-UA" dirty="0" err="1" smtClean="0"/>
              <a:t>целей</a:t>
            </a:r>
            <a:r>
              <a:rPr lang="uk-UA" dirty="0" smtClean="0"/>
              <a:t> класифікації та маркування вин,</a:t>
            </a:r>
            <a:endParaRPr lang="sk-SK" dirty="0" smtClean="0"/>
          </a:p>
          <a:p>
            <a:r>
              <a:rPr lang="uk-UA" dirty="0" smtClean="0"/>
              <a:t>Регулюють загальні обсяги виробництва для протидії перевиробництву вина й забезпечення використання </a:t>
            </a:r>
            <a:r>
              <a:rPr lang="uk-UA" dirty="0" err="1" smtClean="0"/>
              <a:t>“захищених</a:t>
            </a:r>
            <a:r>
              <a:rPr lang="uk-UA" dirty="0" smtClean="0"/>
              <a:t> географічних визначень </a:t>
            </a:r>
            <a:r>
              <a:rPr lang="uk-UA" dirty="0" err="1" smtClean="0"/>
              <a:t>походження”</a:t>
            </a:r>
            <a:r>
              <a:rPr lang="en-US" dirty="0" smtClean="0"/>
              <a:t> (</a:t>
            </a:r>
            <a:r>
              <a:rPr lang="en-US" dirty="0"/>
              <a:t>PDOs</a:t>
            </a:r>
            <a:r>
              <a:rPr lang="en-US" dirty="0" smtClean="0"/>
              <a:t>)</a:t>
            </a:r>
            <a:endParaRPr lang="sk-SK" dirty="0" smtClean="0"/>
          </a:p>
          <a:p>
            <a:r>
              <a:rPr lang="uk-UA" dirty="0" smtClean="0"/>
              <a:t>У певному розумінні, нормативні акти у сфері виноробства намагаються захищати як виробника, також і споживача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2562" y="152445"/>
            <a:ext cx="8778875" cy="6553111"/>
            <a:chOff x="152400" y="171599"/>
            <a:chExt cx="8778875" cy="6553111"/>
          </a:xfrm>
        </p:grpSpPr>
        <p:pic>
          <p:nvPicPr>
            <p:cNvPr id="5" name="Рисунок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3271" y="171599"/>
              <a:ext cx="1007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71599"/>
              <a:ext cx="1056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69225" y="6299200"/>
              <a:ext cx="11620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04596" y="6248400"/>
              <a:ext cx="108585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086994" y="6324600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uk-UA" sz="1000" b="1" dirty="0" smtClean="0">
                  <a:latin typeface="Arial Narrow" pitchFamily="34" charset="0"/>
                </a:rPr>
                <a:t>Проект фінансується </a:t>
              </a:r>
              <a:r>
                <a:rPr lang="uk-UA" sz="1000" b="1" dirty="0">
                  <a:latin typeface="Arial Narrow" pitchFamily="34" charset="0"/>
                </a:rPr>
                <a:t>Міжнародним Вишеградським Фондом </a:t>
              </a:r>
              <a:r>
                <a:rPr lang="uk-UA" sz="1000" b="1" dirty="0" smtClean="0">
                  <a:latin typeface="Arial Narrow" pitchFamily="34" charset="0"/>
                </a:rPr>
                <a:t/>
              </a:r>
              <a:br>
                <a:rPr lang="uk-UA" sz="1000" b="1" dirty="0" smtClean="0">
                  <a:latin typeface="Arial Narrow" pitchFamily="34" charset="0"/>
                </a:rPr>
              </a:br>
              <a:r>
                <a:rPr lang="uk-UA" sz="1000" b="1" dirty="0" smtClean="0">
                  <a:latin typeface="Arial Narrow" pitchFamily="34" charset="0"/>
                </a:rPr>
                <a:t>за </a:t>
              </a:r>
              <a:r>
                <a:rPr lang="uk-UA" sz="1000" b="1" dirty="0">
                  <a:latin typeface="Arial Narrow" pitchFamily="34" charset="0"/>
                </a:rPr>
                <a:t>підтримки Агентства США з міжнародного </a:t>
              </a:r>
              <a:r>
                <a:rPr lang="uk-UA" sz="1000" b="1" dirty="0" smtClean="0">
                  <a:latin typeface="Arial Narrow" pitchFamily="34" charset="0"/>
                </a:rPr>
                <a:t>розвитку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176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0" dirty="0" smtClean="0">
                <a:effectLst/>
              </a:rPr>
              <a:t>C</a:t>
            </a:r>
            <a:r>
              <a:rPr lang="ru-RU" b="0" dirty="0" err="1" smtClean="0">
                <a:effectLst/>
              </a:rPr>
              <a:t>пільний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ринок</a:t>
            </a:r>
            <a:r>
              <a:rPr lang="ru-RU" b="0" dirty="0" smtClean="0">
                <a:effectLst/>
              </a:rPr>
              <a:t> (</a:t>
            </a:r>
            <a:r>
              <a:rPr lang="ru-RU" b="0" dirty="0" err="1" smtClean="0">
                <a:effectLst/>
              </a:rPr>
              <a:t>СМО</a:t>
            </a:r>
            <a:r>
              <a:rPr lang="ru-RU" b="0" dirty="0" smtClean="0">
                <a:effectLst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Реформи</a:t>
            </a:r>
            <a:r>
              <a:rPr lang="sk-SK" dirty="0" smtClean="0"/>
              <a:t>:</a:t>
            </a:r>
          </a:p>
          <a:p>
            <a:r>
              <a:rPr lang="sk-SK" dirty="0" smtClean="0"/>
              <a:t>1999 – </a:t>
            </a:r>
            <a:r>
              <a:rPr lang="uk-UA" dirty="0" smtClean="0"/>
              <a:t>посилення глобальної конкуренції внаслідок ухвалення </a:t>
            </a:r>
            <a:r>
              <a:rPr lang="en-US" dirty="0" smtClean="0"/>
              <a:t>GATT</a:t>
            </a:r>
            <a:r>
              <a:rPr lang="uk-UA" dirty="0" smtClean="0"/>
              <a:t> виявилося недостатнім для зменшення обсягів перевиробництва вина</a:t>
            </a:r>
            <a:r>
              <a:rPr lang="en-US" dirty="0"/>
              <a:t> </a:t>
            </a:r>
            <a:endParaRPr lang="sk-SK" dirty="0" smtClean="0"/>
          </a:p>
          <a:p>
            <a:r>
              <a:rPr lang="sk-SK" dirty="0" smtClean="0"/>
              <a:t>2008 - </a:t>
            </a:r>
            <a:r>
              <a:rPr lang="en-US" dirty="0"/>
              <a:t> </a:t>
            </a:r>
            <a:r>
              <a:rPr lang="uk-UA" b="1" dirty="0" smtClean="0"/>
              <a:t>підвищення конкурентоспроможності </a:t>
            </a:r>
            <a:r>
              <a:rPr lang="uk-UA" dirty="0" err="1" smtClean="0"/>
              <a:t>виновиробників</a:t>
            </a:r>
            <a:r>
              <a:rPr lang="uk-UA" dirty="0" smtClean="0"/>
              <a:t> ЄС </a:t>
            </a:r>
            <a:r>
              <a:rPr lang="en-US" dirty="0" smtClean="0"/>
              <a:t>-</a:t>
            </a:r>
            <a:r>
              <a:rPr lang="en-US" dirty="0"/>
              <a:t> </a:t>
            </a:r>
            <a:r>
              <a:rPr lang="uk-UA" dirty="0" smtClean="0"/>
              <a:t>зміцнення репутації європейських вин, спрощення правил </a:t>
            </a:r>
            <a:r>
              <a:rPr lang="uk-UA" b="1" dirty="0" smtClean="0"/>
              <a:t>зі збереженням кращих традицій </a:t>
            </a:r>
            <a:r>
              <a:rPr lang="uk-UA" dirty="0" smtClean="0"/>
              <a:t>європейського виноробства</a:t>
            </a:r>
            <a:endParaRPr lang="sk-SK" dirty="0" smtClean="0"/>
          </a:p>
          <a:p>
            <a:r>
              <a:rPr lang="uk-UA" dirty="0" smtClean="0"/>
              <a:t>Після </a:t>
            </a:r>
            <a:r>
              <a:rPr lang="en-US" dirty="0"/>
              <a:t> </a:t>
            </a:r>
            <a:r>
              <a:rPr lang="en-US" dirty="0" smtClean="0"/>
              <a:t>2015</a:t>
            </a:r>
            <a:r>
              <a:rPr lang="uk-UA" dirty="0" smtClean="0"/>
              <a:t> р. діючі обмеження ЄС щодо розбивки виноградників будуть скасовані для надання конкурентоспроможним виробникам можливості збільшення обсягів виробництва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562" y="152445"/>
            <a:ext cx="8778875" cy="6553111"/>
            <a:chOff x="152400" y="171599"/>
            <a:chExt cx="8778875" cy="6553111"/>
          </a:xfrm>
        </p:grpSpPr>
        <p:pic>
          <p:nvPicPr>
            <p:cNvPr id="5" name="Рисунок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3271" y="171599"/>
              <a:ext cx="1007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71599"/>
              <a:ext cx="1056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69225" y="6299200"/>
              <a:ext cx="11620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04596" y="6248400"/>
              <a:ext cx="108585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086994" y="6324600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uk-UA" sz="1000" b="1" dirty="0" smtClean="0">
                  <a:latin typeface="Arial Narrow" pitchFamily="34" charset="0"/>
                </a:rPr>
                <a:t>Проект фінансується </a:t>
              </a:r>
              <a:r>
                <a:rPr lang="uk-UA" sz="1000" b="1" dirty="0">
                  <a:latin typeface="Arial Narrow" pitchFamily="34" charset="0"/>
                </a:rPr>
                <a:t>Міжнародним Вишеградським Фондом </a:t>
              </a:r>
              <a:r>
                <a:rPr lang="uk-UA" sz="1000" b="1" dirty="0" smtClean="0">
                  <a:latin typeface="Arial Narrow" pitchFamily="34" charset="0"/>
                </a:rPr>
                <a:t/>
              </a:r>
              <a:br>
                <a:rPr lang="uk-UA" sz="1000" b="1" dirty="0" smtClean="0">
                  <a:latin typeface="Arial Narrow" pitchFamily="34" charset="0"/>
                </a:rPr>
              </a:br>
              <a:r>
                <a:rPr lang="uk-UA" sz="1000" b="1" dirty="0" smtClean="0">
                  <a:latin typeface="Arial Narrow" pitchFamily="34" charset="0"/>
                </a:rPr>
                <a:t>за </a:t>
              </a:r>
              <a:r>
                <a:rPr lang="uk-UA" sz="1000" b="1" dirty="0">
                  <a:latin typeface="Arial Narrow" pitchFamily="34" charset="0"/>
                </a:rPr>
                <a:t>підтримки Агентства США з міжнародного </a:t>
              </a:r>
              <a:r>
                <a:rPr lang="uk-UA" sz="1000" b="1" dirty="0" smtClean="0">
                  <a:latin typeface="Arial Narrow" pitchFamily="34" charset="0"/>
                </a:rPr>
                <a:t>розвитку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872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Усі </a:t>
            </a:r>
            <a:r>
              <a:rPr lang="en-US" dirty="0" smtClean="0"/>
              <a:t>27 </a:t>
            </a:r>
            <a:r>
              <a:rPr lang="uk-UA" dirty="0" smtClean="0"/>
              <a:t>держав-членів ЄС тією чи іншою мірою займаються виробництвом вина, при цьому кожна з них має власну мову, традиції та класифікації вин.</a:t>
            </a:r>
            <a:endParaRPr lang="sk-SK" dirty="0" smtClean="0"/>
          </a:p>
          <a:p>
            <a:r>
              <a:rPr lang="uk-UA" dirty="0" smtClean="0"/>
              <a:t>Забезпечення узгодженості в рамках усієї економічної зони вимагає системи загальних для цілого ЄС класифікацій вин за якістю, а також законів, що регулюють виробництво вина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uk-UA" dirty="0" smtClean="0"/>
              <a:t>До відносно нещодавнього часу якість вин у ЄС класифікувалася за двома категоріями</a:t>
            </a:r>
            <a:r>
              <a:rPr lang="en-US" dirty="0" smtClean="0"/>
              <a:t>: </a:t>
            </a:r>
            <a:r>
              <a:rPr lang="en-US" dirty="0"/>
              <a:t>'QWPSR' </a:t>
            </a:r>
            <a:r>
              <a:rPr lang="en-US" dirty="0" smtClean="0"/>
              <a:t>(</a:t>
            </a:r>
            <a:r>
              <a:rPr lang="uk-UA" dirty="0" smtClean="0"/>
              <a:t>високоякісне вино, вироблене у певному регіоні</a:t>
            </a:r>
            <a:r>
              <a:rPr lang="en-US" dirty="0" smtClean="0"/>
              <a:t>) </a:t>
            </a:r>
            <a:r>
              <a:rPr lang="uk-UA" dirty="0" smtClean="0"/>
              <a:t>та </a:t>
            </a:r>
            <a:r>
              <a:rPr lang="en-US" dirty="0" smtClean="0"/>
              <a:t>‘</a:t>
            </a:r>
            <a:r>
              <a:rPr lang="uk-UA" dirty="0" smtClean="0"/>
              <a:t>Вино столове</a:t>
            </a:r>
            <a:r>
              <a:rPr lang="en-US" dirty="0" smtClean="0"/>
              <a:t>'. </a:t>
            </a:r>
            <a:endParaRPr lang="sk-SK" dirty="0" smtClean="0"/>
          </a:p>
          <a:p>
            <a:r>
              <a:rPr lang="uk-UA" dirty="0" smtClean="0"/>
              <a:t>У 2011 році вони були замінені на </a:t>
            </a:r>
            <a:r>
              <a:rPr lang="en-US" dirty="0" err="1" smtClean="0"/>
              <a:t>PDO</a:t>
            </a:r>
            <a:r>
              <a:rPr lang="en-US" dirty="0" smtClean="0"/>
              <a:t> (</a:t>
            </a:r>
            <a:r>
              <a:rPr lang="uk-UA" dirty="0" smtClean="0"/>
              <a:t>захищене визначення походження</a:t>
            </a:r>
            <a:r>
              <a:rPr lang="en-US" dirty="0" smtClean="0"/>
              <a:t>) </a:t>
            </a:r>
            <a:r>
              <a:rPr lang="uk-UA" dirty="0" smtClean="0"/>
              <a:t>та</a:t>
            </a:r>
            <a:r>
              <a:rPr lang="en-US" dirty="0" err="1" smtClean="0"/>
              <a:t>PGI</a:t>
            </a:r>
            <a:r>
              <a:rPr lang="en-US" dirty="0" smtClean="0"/>
              <a:t> (</a:t>
            </a:r>
            <a:r>
              <a:rPr lang="uk-UA" dirty="0" smtClean="0"/>
              <a:t>захищене географічне визначення походження</a:t>
            </a:r>
            <a:r>
              <a:rPr lang="en-US" dirty="0" smtClean="0"/>
              <a:t>)</a:t>
            </a:r>
            <a:r>
              <a:rPr lang="sk-SK" dirty="0" smtClean="0"/>
              <a:t>.</a:t>
            </a:r>
            <a:endParaRPr lang="en-US" dirty="0"/>
          </a:p>
        </p:txBody>
      </p:sp>
      <p:pic>
        <p:nvPicPr>
          <p:cNvPr id="1026" name="Picture 2" descr="http://sr1.wine-searcher.net/images/winelabeleu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1624" y="3986558"/>
            <a:ext cx="4495800" cy="28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433" y="152445"/>
            <a:ext cx="1007999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2" y="152445"/>
            <a:ext cx="1056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5629" y="5746646"/>
            <a:ext cx="1162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6248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uk-UA" sz="1000" b="1" dirty="0" smtClean="0">
                <a:latin typeface="Arial Narrow" pitchFamily="34" charset="0"/>
              </a:rPr>
              <a:t>Проект фінансується </a:t>
            </a:r>
            <a:r>
              <a:rPr lang="uk-UA" sz="1000" b="1" dirty="0">
                <a:latin typeface="Arial Narrow" pitchFamily="34" charset="0"/>
              </a:rPr>
              <a:t>Міжнародним Вишеградським Фондом </a:t>
            </a:r>
            <a:r>
              <a:rPr lang="uk-UA" sz="1000" b="1" dirty="0" smtClean="0">
                <a:latin typeface="Arial Narrow" pitchFamily="34" charset="0"/>
              </a:rPr>
              <a:t/>
            </a:r>
            <a:br>
              <a:rPr lang="uk-UA" sz="1000" b="1" dirty="0" smtClean="0">
                <a:latin typeface="Arial Narrow" pitchFamily="34" charset="0"/>
              </a:rPr>
            </a:br>
            <a:r>
              <a:rPr lang="uk-UA" sz="1000" b="1" dirty="0" smtClean="0">
                <a:latin typeface="Arial Narrow" pitchFamily="34" charset="0"/>
              </a:rPr>
              <a:t>за </a:t>
            </a:r>
            <a:r>
              <a:rPr lang="uk-UA" sz="1000" b="1" dirty="0">
                <a:latin typeface="Arial Narrow" pitchFamily="34" charset="0"/>
              </a:rPr>
              <a:t>підтримки Агентства США з міжнародного </a:t>
            </a:r>
            <a:r>
              <a:rPr lang="uk-UA" sz="1000" b="1" dirty="0" smtClean="0">
                <a:latin typeface="Arial Narrow" pitchFamily="34" charset="0"/>
              </a:rPr>
              <a:t>розвитку </a:t>
            </a:r>
            <a:endParaRPr lang="ru-RU" dirty="0"/>
          </a:p>
        </p:txBody>
      </p:sp>
      <p:pic>
        <p:nvPicPr>
          <p:cNvPr id="11" name="Рисунок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715000"/>
            <a:ext cx="10858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09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372168"/>
            <a:ext cx="7543799" cy="1143000"/>
          </a:xfrm>
        </p:spPr>
        <p:txBody>
          <a:bodyPr/>
          <a:lstStyle/>
          <a:p>
            <a:r>
              <a:rPr lang="uk-UA" sz="4000" dirty="0" smtClean="0"/>
              <a:t>Захист визначень походження та географічних визначень походження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Захищене визначення походження </a:t>
            </a:r>
            <a:r>
              <a:rPr lang="en-US" dirty="0" smtClean="0"/>
              <a:t>(</a:t>
            </a:r>
            <a:r>
              <a:rPr lang="en-US" dirty="0"/>
              <a:t>PDO) </a:t>
            </a:r>
            <a:r>
              <a:rPr lang="uk-UA" dirty="0" smtClean="0"/>
              <a:t>визначає назву продукту, який повинен вироблятися у межах певної визначеної географічної території з використанням визнаної та зареєстрованої технології (ноу-хау).</a:t>
            </a:r>
            <a:r>
              <a:rPr lang="en-US" dirty="0" smtClean="0"/>
              <a:t> </a:t>
            </a:r>
            <a:r>
              <a:rPr lang="uk-UA" dirty="0" smtClean="0"/>
              <a:t>Усі продукти, що мають статус </a:t>
            </a:r>
            <a:r>
              <a:rPr lang="en-US" dirty="0" err="1" smtClean="0"/>
              <a:t>PDO</a:t>
            </a:r>
            <a:r>
              <a:rPr lang="uk-UA" dirty="0" smtClean="0"/>
              <a:t>, повинні вироблятися виключно з сортів винограду, які вирощуються у зазначеній місцевості</a:t>
            </a:r>
            <a:r>
              <a:rPr lang="en-US" dirty="0" smtClean="0"/>
              <a:t>.</a:t>
            </a:r>
            <a:endParaRPr lang="en-US" dirty="0"/>
          </a:p>
          <a:p>
            <a:r>
              <a:rPr lang="uk-UA" dirty="0" smtClean="0"/>
              <a:t>Захищене географічне визначення походження </a:t>
            </a:r>
            <a:r>
              <a:rPr lang="en-US" dirty="0" smtClean="0"/>
              <a:t>(</a:t>
            </a:r>
            <a:r>
              <a:rPr lang="en-US" dirty="0"/>
              <a:t>PGI) </a:t>
            </a:r>
            <a:r>
              <a:rPr lang="uk-UA" dirty="0" smtClean="0"/>
              <a:t>визначає продукт, чия якість, репутація або інші специфічні ознаки можуть бути віднесені до визначеної географічної території</a:t>
            </a:r>
            <a:r>
              <a:rPr lang="en-US" dirty="0" smtClean="0"/>
              <a:t>. </a:t>
            </a:r>
            <a:r>
              <a:rPr lang="uk-UA" dirty="0" smtClean="0"/>
              <a:t>Усі продукти зі статусом </a:t>
            </a:r>
            <a:r>
              <a:rPr lang="en-US" dirty="0" err="1" smtClean="0"/>
              <a:t>PGI</a:t>
            </a:r>
            <a:r>
              <a:rPr lang="en-US" dirty="0" smtClean="0"/>
              <a:t> </a:t>
            </a:r>
            <a:r>
              <a:rPr lang="uk-UA" dirty="0" smtClean="0"/>
              <a:t>повинні вироблятися не менш ніж на </a:t>
            </a:r>
            <a:r>
              <a:rPr lang="en-US" dirty="0" smtClean="0"/>
              <a:t>85</a:t>
            </a:r>
            <a:r>
              <a:rPr lang="en-US" dirty="0"/>
              <a:t> % </a:t>
            </a:r>
            <a:r>
              <a:rPr lang="uk-UA" dirty="0" smtClean="0"/>
              <a:t>з сортів винограду, які вирощуються у зазначеній місцевості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433" y="152445"/>
            <a:ext cx="1007999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2" y="152445"/>
            <a:ext cx="1056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7029" y="5842000"/>
            <a:ext cx="1162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791200"/>
            <a:ext cx="10858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6396" y="63246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uk-UA" sz="1000" b="1" dirty="0" smtClean="0">
                <a:latin typeface="Arial Narrow" pitchFamily="34" charset="0"/>
              </a:rPr>
              <a:t>Проект фінансується </a:t>
            </a:r>
            <a:r>
              <a:rPr lang="uk-UA" sz="1000" b="1" dirty="0">
                <a:latin typeface="Arial Narrow" pitchFamily="34" charset="0"/>
              </a:rPr>
              <a:t>Міжнародним Вишеградським </a:t>
            </a:r>
            <a:r>
              <a:rPr lang="uk-UA" sz="1000" b="1" dirty="0" smtClean="0">
                <a:latin typeface="Arial Narrow" pitchFamily="34" charset="0"/>
              </a:rPr>
              <a:t>Фондом </a:t>
            </a:r>
            <a:br>
              <a:rPr lang="uk-UA" sz="1000" b="1" dirty="0" smtClean="0">
                <a:latin typeface="Arial Narrow" pitchFamily="34" charset="0"/>
              </a:rPr>
            </a:br>
            <a:r>
              <a:rPr lang="uk-UA" sz="1000" b="1" dirty="0" smtClean="0">
                <a:latin typeface="Arial Narrow" pitchFamily="34" charset="0"/>
              </a:rPr>
              <a:t>за підтримки Агентства </a:t>
            </a:r>
            <a:r>
              <a:rPr lang="uk-UA" sz="1000" b="1" dirty="0">
                <a:latin typeface="Arial Narrow" pitchFamily="34" charset="0"/>
              </a:rPr>
              <a:t>США з міжнародного </a:t>
            </a:r>
            <a:r>
              <a:rPr lang="uk-UA" sz="1000" b="1" dirty="0" smtClean="0">
                <a:latin typeface="Arial Narrow" pitchFamily="34" charset="0"/>
              </a:rPr>
              <a:t>розвитку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rszágos OEM Térké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" y="12192"/>
            <a:ext cx="9104483" cy="570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2562" y="152445"/>
            <a:ext cx="8778875" cy="6553111"/>
            <a:chOff x="152400" y="171599"/>
            <a:chExt cx="8778875" cy="6553111"/>
          </a:xfrm>
        </p:grpSpPr>
        <p:pic>
          <p:nvPicPr>
            <p:cNvPr id="4" name="Рисунок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3271" y="171599"/>
              <a:ext cx="1007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71599"/>
              <a:ext cx="1056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69225" y="6299200"/>
              <a:ext cx="11620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04596" y="6248400"/>
              <a:ext cx="108585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8"/>
            <p:cNvSpPr txBox="1"/>
            <p:nvPr/>
          </p:nvSpPr>
          <p:spPr>
            <a:xfrm>
              <a:off x="3086994" y="6324600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uk-UA" sz="1000" b="1" dirty="0" smtClean="0">
                  <a:latin typeface="Arial Narrow" pitchFamily="34" charset="0"/>
                </a:rPr>
                <a:t>Проект фінансується </a:t>
              </a:r>
              <a:r>
                <a:rPr lang="uk-UA" sz="1000" b="1" dirty="0">
                  <a:latin typeface="Arial Narrow" pitchFamily="34" charset="0"/>
                </a:rPr>
                <a:t>Міжнародним Вишеградським Фондом </a:t>
              </a:r>
              <a:r>
                <a:rPr lang="uk-UA" sz="1000" b="1" dirty="0" smtClean="0">
                  <a:latin typeface="Arial Narrow" pitchFamily="34" charset="0"/>
                </a:rPr>
                <a:t/>
              </a:r>
              <a:br>
                <a:rPr lang="uk-UA" sz="1000" b="1" dirty="0" smtClean="0">
                  <a:latin typeface="Arial Narrow" pitchFamily="34" charset="0"/>
                </a:rPr>
              </a:br>
              <a:r>
                <a:rPr lang="uk-UA" sz="1000" b="1" dirty="0" smtClean="0">
                  <a:latin typeface="Arial Narrow" pitchFamily="34" charset="0"/>
                </a:rPr>
                <a:t>за </a:t>
              </a:r>
              <a:r>
                <a:rPr lang="uk-UA" sz="1000" b="1" dirty="0">
                  <a:latin typeface="Arial Narrow" pitchFamily="34" charset="0"/>
                </a:rPr>
                <a:t>підтримки Агентства США з міжнародного </a:t>
              </a:r>
              <a:r>
                <a:rPr lang="uk-UA" sz="1000" b="1" dirty="0" smtClean="0">
                  <a:latin typeface="Arial Narrow" pitchFamily="34" charset="0"/>
                </a:rPr>
                <a:t>розвитку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722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створення системи </a:t>
            </a:r>
            <a:r>
              <a:rPr lang="en-US" b="0" dirty="0" err="1" smtClean="0">
                <a:effectLst/>
              </a:rPr>
              <a:t>PDO</a:t>
            </a:r>
            <a:r>
              <a:rPr lang="en-US" b="0" dirty="0" smtClean="0">
                <a:effectLst/>
              </a:rPr>
              <a:t>/</a:t>
            </a:r>
            <a:r>
              <a:rPr lang="en-US" b="0" dirty="0" err="1" smtClean="0">
                <a:effectLst/>
              </a:rPr>
              <a:t>PGI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Захист репутації регіонально вироблюваних продуктів харчування, сприяння розвитку села та сільськогосподарської галузі</a:t>
            </a:r>
            <a:r>
              <a:rPr lang="en-US" dirty="0" smtClean="0"/>
              <a:t>, </a:t>
            </a:r>
            <a:r>
              <a:rPr lang="uk-UA" dirty="0" smtClean="0"/>
              <a:t>допомога виробникам в отриманні найвищої ціни за їхні автентичні продукти</a:t>
            </a:r>
            <a:r>
              <a:rPr lang="en-US" dirty="0" smtClean="0"/>
              <a:t>, </a:t>
            </a:r>
            <a:endParaRPr lang="sk-SK" dirty="0" smtClean="0"/>
          </a:p>
          <a:p>
            <a:r>
              <a:rPr lang="uk-UA" dirty="0" smtClean="0"/>
              <a:t>Уникнення спотвореної конкуренції та введення споживачів в оману через пропонування </a:t>
            </a:r>
            <a:r>
              <a:rPr lang="uk-UA" dirty="0" err="1" smtClean="0"/>
              <a:t>неавтентичних</a:t>
            </a:r>
            <a:r>
              <a:rPr lang="uk-UA" dirty="0" smtClean="0"/>
              <a:t> продуктів, які можуть бути нижчої якості чи мати інший смак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2562" y="152445"/>
            <a:ext cx="8778875" cy="6553111"/>
            <a:chOff x="152400" y="171599"/>
            <a:chExt cx="8778875" cy="6553111"/>
          </a:xfrm>
        </p:grpSpPr>
        <p:pic>
          <p:nvPicPr>
            <p:cNvPr id="5" name="Рисунок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3271" y="171599"/>
              <a:ext cx="1007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71599"/>
              <a:ext cx="1056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69225" y="6299200"/>
              <a:ext cx="11620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04596" y="6248400"/>
              <a:ext cx="108585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086994" y="6324600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uk-UA" sz="1000" b="1" dirty="0" smtClean="0">
                  <a:latin typeface="Arial Narrow" pitchFamily="34" charset="0"/>
                </a:rPr>
                <a:t>Проект фінансується </a:t>
              </a:r>
              <a:r>
                <a:rPr lang="uk-UA" sz="1000" b="1" dirty="0">
                  <a:latin typeface="Arial Narrow" pitchFamily="34" charset="0"/>
                </a:rPr>
                <a:t>Міжнародним Вишеградським Фондом </a:t>
              </a:r>
              <a:r>
                <a:rPr lang="uk-UA" sz="1000" b="1" dirty="0" smtClean="0">
                  <a:latin typeface="Arial Narrow" pitchFamily="34" charset="0"/>
                </a:rPr>
                <a:t/>
              </a:r>
              <a:br>
                <a:rPr lang="uk-UA" sz="1000" b="1" dirty="0" smtClean="0">
                  <a:latin typeface="Arial Narrow" pitchFamily="34" charset="0"/>
                </a:rPr>
              </a:br>
              <a:r>
                <a:rPr lang="uk-UA" sz="1000" b="1" dirty="0" smtClean="0">
                  <a:latin typeface="Arial Narrow" pitchFamily="34" charset="0"/>
                </a:rPr>
                <a:t>за </a:t>
              </a:r>
              <a:r>
                <a:rPr lang="uk-UA" sz="1000" b="1" dirty="0">
                  <a:latin typeface="Arial Narrow" pitchFamily="34" charset="0"/>
                </a:rPr>
                <a:t>підтримки Агентства США з міжнародного </a:t>
              </a:r>
              <a:r>
                <a:rPr lang="uk-UA" sz="1000" b="1" dirty="0" smtClean="0">
                  <a:latin typeface="Arial Narrow" pitchFamily="34" charset="0"/>
                </a:rPr>
                <a:t>розвитку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767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13968</TotalTime>
  <Words>828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  Практичний семінар, Київ (26 листопада 2014 р.)</vt:lpstr>
      <vt:lpstr>Виробництво  вина у ЄС</vt:lpstr>
      <vt:lpstr>Спільний ринок (СМО)</vt:lpstr>
      <vt:lpstr>Нормативні положення виноробної галузі</vt:lpstr>
      <vt:lpstr>Cпільний ринок (СМО)</vt:lpstr>
      <vt:lpstr>Slide 6</vt:lpstr>
      <vt:lpstr>Захист визначень походження та географічних визначень походження  </vt:lpstr>
      <vt:lpstr>Slide 8</vt:lpstr>
      <vt:lpstr>Мета створення системи PDO/PGI</vt:lpstr>
      <vt:lpstr>Квоти</vt:lpstr>
      <vt:lpstr>Ліцензування імпорту</vt:lpstr>
      <vt:lpstr>Зареєстровані найменування місця походження (TSG) </vt:lpstr>
      <vt:lpstr>Slide 13</vt:lpstr>
      <vt:lpstr>Slide 14</vt:lpstr>
      <vt:lpstr>Slide 15</vt:lpstr>
      <vt:lpstr>Обговорення</vt:lpstr>
      <vt:lpstr>Посилання</vt:lpstr>
      <vt:lpstr>Дякуємо!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of Know-How for Small and Mid-Size Businesses in Georgia, Moldova and Ukraine</dc:title>
  <dc:creator>Kubicka Erik</dc:creator>
  <cp:lastModifiedBy>Dariia</cp:lastModifiedBy>
  <cp:revision>110</cp:revision>
  <dcterms:created xsi:type="dcterms:W3CDTF">2014-04-22T07:29:37Z</dcterms:created>
  <dcterms:modified xsi:type="dcterms:W3CDTF">2014-11-25T10:42:38Z</dcterms:modified>
</cp:coreProperties>
</file>