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6"/>
  </p:notesMasterIdLst>
  <p:sldIdLst>
    <p:sldId id="256" r:id="rId2"/>
    <p:sldId id="303" r:id="rId3"/>
    <p:sldId id="304" r:id="rId4"/>
    <p:sldId id="305" r:id="rId5"/>
    <p:sldId id="354" r:id="rId6"/>
    <p:sldId id="338" r:id="rId7"/>
    <p:sldId id="339" r:id="rId8"/>
    <p:sldId id="340" r:id="rId9"/>
    <p:sldId id="342" r:id="rId10"/>
    <p:sldId id="355" r:id="rId11"/>
    <p:sldId id="343" r:id="rId12"/>
    <p:sldId id="356" r:id="rId13"/>
    <p:sldId id="344" r:id="rId14"/>
    <p:sldId id="345" r:id="rId15"/>
    <p:sldId id="357" r:id="rId16"/>
    <p:sldId id="306" r:id="rId17"/>
    <p:sldId id="346" r:id="rId18"/>
    <p:sldId id="347" r:id="rId19"/>
    <p:sldId id="348" r:id="rId20"/>
    <p:sldId id="310" r:id="rId21"/>
    <p:sldId id="311" r:id="rId22"/>
    <p:sldId id="312" r:id="rId23"/>
    <p:sldId id="313" r:id="rId24"/>
    <p:sldId id="314" r:id="rId25"/>
    <p:sldId id="326" r:id="rId26"/>
    <p:sldId id="349" r:id="rId27"/>
    <p:sldId id="327" r:id="rId28"/>
    <p:sldId id="350" r:id="rId29"/>
    <p:sldId id="351" r:id="rId30"/>
    <p:sldId id="328" r:id="rId31"/>
    <p:sldId id="352" r:id="rId32"/>
    <p:sldId id="329" r:id="rId33"/>
    <p:sldId id="353" r:id="rId34"/>
    <p:sldId id="335" r:id="rId35"/>
    <p:sldId id="336" r:id="rId36"/>
    <p:sldId id="315" r:id="rId37"/>
    <p:sldId id="358" r:id="rId38"/>
    <p:sldId id="317" r:id="rId39"/>
    <p:sldId id="318" r:id="rId40"/>
    <p:sldId id="319" r:id="rId41"/>
    <p:sldId id="320" r:id="rId42"/>
    <p:sldId id="321" r:id="rId43"/>
    <p:sldId id="322" r:id="rId44"/>
    <p:sldId id="359" r:id="rId45"/>
    <p:sldId id="337" r:id="rId46"/>
    <p:sldId id="361" r:id="rId47"/>
    <p:sldId id="362" r:id="rId48"/>
    <p:sldId id="324" r:id="rId49"/>
    <p:sldId id="325" r:id="rId50"/>
    <p:sldId id="360" r:id="rId51"/>
    <p:sldId id="309" r:id="rId52"/>
    <p:sldId id="334" r:id="rId53"/>
    <p:sldId id="274" r:id="rId54"/>
    <p:sldId id="302" r:id="rId5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ubicka Erik" initials="KE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 autoAdjust="0"/>
    <p:restoredTop sz="94638" autoAdjust="0"/>
  </p:normalViewPr>
  <p:slideViewPr>
    <p:cSldViewPr>
      <p:cViewPr>
        <p:scale>
          <a:sx n="90" d="100"/>
          <a:sy n="90" d="100"/>
        </p:scale>
        <p:origin x="-80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commentAuthors" Target="commentAuthors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11-20T16:53:48.804" idx="1">
    <p:pos x="5376" y="461"/>
    <p:text/>
  </p:cm>
  <p:cm authorId="0" dt="2014-11-20T16:53:50.223" idx="2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17281AC-0BE0-45C1-AB93-5F533F72455E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28421AF-A6D8-4A10-9837-50120ADCC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8580F-5F81-4B77-B77C-C94CE400BCA2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8BC45-515A-4415-8D30-83C4B09B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669BA-2786-46AD-AE8B-C73815F0ACF1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6EE95-B152-491B-BF4D-1D8DCCBD0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13E07-28B2-4749-98AC-B319B0A9CCC7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AFE3B-9553-4C22-9ED0-15AE27843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A0923-4B4E-41ED-8EE6-768888A8717E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D5DD6-68F1-460D-9C50-E9131C9073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37DE8-B20B-4FDC-A56A-BC3EC4C4DAA3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181C5-45F9-449F-BDD2-C05C7BB6F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6CAB8-D1F8-4C60-A07F-CA364660495D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4AE21-BD83-40ED-88BF-52074ECF1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76E9D-F4A6-4F43-BA48-2899017E9D78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47929-22AD-44ED-8CBA-D32CCB275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0F133-DA57-4660-8091-9C14BE6460D4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72DDB-54A3-4F4B-B9C2-482F300248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0C7A1-9B88-4B4B-9E24-AEC5A1F1A437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52298-7CEB-4727-9D2C-3967C707FD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96645-E170-437A-9E2D-95655632B83D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5CE05-AF68-4B67-80EC-8AACFCE63D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B60DF-F3BD-47DC-8A30-5FD215730247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42920-5819-4A04-923C-9F542F7999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692D04-8B11-4019-8DC5-6F9A1A51956A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EC9BAEC-66C2-4068-B21D-B9CC57680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8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5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uropa.eu/about-eu/funding-grants/index_e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uropa.eu/youreurope/business/funding-grants/access-to-finance/index_e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malepodnikanie.sk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uropa.eu/index_e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eur-lex.europa.eu/homepage.html" TargetMode="External"/><Relationship Id="rId7" Type="http://schemas.openxmlformats.org/officeDocument/2006/relationships/image" Target="../media/image4.jpeg"/><Relationship Id="rId2" Type="http://schemas.openxmlformats.org/officeDocument/2006/relationships/hyperlink" Target="http://europa.eu/eu-law/index_e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uropa.eu/pol/index_e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uropa.eu/eu-life/index_e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c.europa.eu/enterprise/policies/european-standards/index_e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en.ec.europa.e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uropa.eu/europedirect/index_e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otacie.sk/" TargetMode="External"/><Relationship Id="rId7" Type="http://schemas.openxmlformats.org/officeDocument/2006/relationships/image" Target="../media/image4.jpeg"/><Relationship Id="rId2" Type="http://schemas.openxmlformats.org/officeDocument/2006/relationships/hyperlink" Target="http://www.malepodnikanie.sk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nsrr.sk/en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http://ec.europa.eu/enlargement/archives/pdf/key_documents/1998/slovakia_en.pdf" TargetMode="External"/><Relationship Id="rId7" Type="http://schemas.openxmlformats.org/officeDocument/2006/relationships/image" Target="../media/image1.jpeg"/><Relationship Id="rId2" Type="http://schemas.openxmlformats.org/officeDocument/2006/relationships/hyperlink" Target="http://eur-lex.europa.eu/homepag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arnegieendowment.org/2012/03/09/underachiever-ukraine-s-economy-since-1991" TargetMode="External"/><Relationship Id="rId5" Type="http://schemas.openxmlformats.org/officeDocument/2006/relationships/hyperlink" Target="http://ec.europa.eu/food/food/foodlaw/index_en.htm" TargetMode="External"/><Relationship Id="rId10" Type="http://schemas.openxmlformats.org/officeDocument/2006/relationships/image" Target="../media/image4.jpeg"/><Relationship Id="rId4" Type="http://schemas.openxmlformats.org/officeDocument/2006/relationships/hyperlink" Target="http://ec.europa.eu/enlargement/archives/pdf/key_documents/1999/slovakia_en.pdf" TargetMode="External"/><Relationship Id="rId9" Type="http://schemas.openxmlformats.org/officeDocument/2006/relationships/image" Target="../media/image3.jpe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hyperlink" Target="mailto:apiovarci@vsm.sk" TargetMode="External"/><Relationship Id="rId7" Type="http://schemas.openxmlformats.org/officeDocument/2006/relationships/image" Target="../media/image4.jpeg"/><Relationship Id="rId2" Type="http://schemas.openxmlformats.org/officeDocument/2006/relationships/hyperlink" Target="mailto:ekubicka@vsm.s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581400"/>
            <a:ext cx="8763000" cy="1600200"/>
          </a:xfrm>
        </p:spPr>
        <p:txBody>
          <a:bodyPr/>
          <a:lstStyle/>
          <a:p>
            <a:pPr marL="18288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2400" dirty="0" smtClean="0">
                <a:solidFill>
                  <a:srgbClr val="FFC000"/>
                </a:solidFill>
                <a:effectLst/>
              </a:rPr>
              <a:t>Ресурси та канали комунікації для поширення знань про ринки та правила ЄС</a:t>
            </a:r>
            <a:r>
              <a:rPr lang="en-US" sz="2400" dirty="0" smtClean="0">
                <a:solidFill>
                  <a:srgbClr val="FFC000"/>
                </a:solidFill>
                <a:effectLst/>
              </a:rPr>
              <a:t/>
            </a:r>
            <a:br>
              <a:rPr lang="en-US" sz="2400" dirty="0" smtClean="0">
                <a:solidFill>
                  <a:srgbClr val="FFC000"/>
                </a:solidFill>
                <a:effectLst/>
              </a:rPr>
            </a:br>
            <a:r>
              <a:rPr lang="en-US" sz="2400" dirty="0" smtClean="0">
                <a:solidFill>
                  <a:srgbClr val="FFC000"/>
                </a:solidFill>
                <a:effectLst/>
              </a:rPr>
              <a:t/>
            </a:r>
            <a:br>
              <a:rPr lang="en-US" sz="2400" dirty="0" smtClean="0">
                <a:solidFill>
                  <a:srgbClr val="FFC000"/>
                </a:solidFill>
                <a:effectLst/>
              </a:rPr>
            </a:br>
            <a:r>
              <a:rPr lang="uk-UA" sz="2400" dirty="0" smtClean="0">
                <a:solidFill>
                  <a:srgbClr val="FFC000"/>
                </a:solidFill>
                <a:effectLst/>
              </a:rPr>
              <a:t>Практичний семінар, Київ</a:t>
            </a:r>
            <a:r>
              <a:rPr lang="en-US" sz="2000" dirty="0" smtClean="0">
                <a:solidFill>
                  <a:srgbClr val="FFC000"/>
                </a:solidFill>
                <a:effectLst/>
              </a:rPr>
              <a:t> (26</a:t>
            </a:r>
            <a:r>
              <a:rPr lang="uk-UA" sz="2000" dirty="0" smtClean="0">
                <a:solidFill>
                  <a:srgbClr val="FFC000"/>
                </a:solidFill>
                <a:effectLst/>
              </a:rPr>
              <a:t> листопада</a:t>
            </a:r>
            <a:r>
              <a:rPr lang="en-US" sz="2000" dirty="0" smtClean="0">
                <a:solidFill>
                  <a:srgbClr val="FFC000"/>
                </a:solidFill>
                <a:effectLst/>
              </a:rPr>
              <a:t> 2014</a:t>
            </a:r>
            <a:r>
              <a:rPr lang="uk-UA" sz="2000" dirty="0" smtClean="0">
                <a:solidFill>
                  <a:srgbClr val="FFC000"/>
                </a:solidFill>
                <a:effectLst/>
              </a:rPr>
              <a:t> р.</a:t>
            </a:r>
            <a:r>
              <a:rPr lang="en-US" sz="2000" dirty="0" smtClean="0">
                <a:solidFill>
                  <a:srgbClr val="FFC000"/>
                </a:solidFill>
                <a:effectLst/>
              </a:rPr>
              <a:t>)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41350" y="609600"/>
            <a:ext cx="7848600" cy="266700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16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Передання ноу-хау малим та середнім підприємствам Грузії, Молдові та Україні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16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USAID, CASE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Центр соціально-економічних досліджень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Польща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Інститут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CEVRO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Чеська Республіка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Європейський центр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ICEG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Угорщина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),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 Вища школа менеджменту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Словаччина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b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12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 співробітництві з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b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CASE </a:t>
            </a:r>
            <a:r>
              <a:rPr lang="uk-UA" sz="1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-Грузія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CASE</a:t>
            </a:r>
            <a:r>
              <a:rPr lang="uk-UA" sz="1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-Молдова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CASE</a:t>
            </a:r>
            <a:r>
              <a:rPr lang="uk-UA" sz="1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-Україна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endParaRPr lang="en-US" sz="12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Міжнародним Вишеградським фондом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IVF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 Програмою </a:t>
            </a:r>
            <a:r>
              <a:rPr lang="uk-UA" sz="1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Вишеград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641350" y="5715000"/>
            <a:ext cx="7162800" cy="609600"/>
          </a:xfrm>
        </p:spPr>
        <p:txBody>
          <a:bodyPr rtlCol="0">
            <a:noAutofit/>
          </a:bodyPr>
          <a:lstStyle/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400" b="1" cap="small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Ерік</a:t>
            </a:r>
            <a:r>
              <a:rPr lang="uk-UA" sz="1400" b="1" cap="smal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cap="small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Кубічка</a:t>
            </a:r>
            <a:r>
              <a:rPr lang="uk-UA" sz="1400" b="1" cap="smal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sz="1400" b="1" cap="small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Андржей</a:t>
            </a:r>
            <a:r>
              <a:rPr lang="uk-UA" sz="1400" b="1" cap="smal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cap="small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Піоварчі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Вища школа менеджменту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12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8768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Європейські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підготовки</a:t>
            </a:r>
            <a:r>
              <a:rPr lang="ru-RU" sz="4000" dirty="0" smtClean="0">
                <a:solidFill>
                  <a:srgbClr val="FFC000"/>
                </a:solidFill>
              </a:rPr>
              <a:t> до </a:t>
            </a:r>
            <a:r>
              <a:rPr lang="ru-RU" sz="4000" dirty="0" err="1" smtClean="0">
                <a:solidFill>
                  <a:srgbClr val="FFC000"/>
                </a:solidFill>
              </a:rPr>
              <a:t>вступу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структурні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41449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Фінансування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hlinkClick r:id="rId2"/>
              </a:rPr>
              <a:t>http://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europa.eu/about-eu/funding-grants/index_en.htm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ЄС надає кошти під широке коло проектів і програм у таких сферах, як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Регіональний та міський розвиток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Працевлаштування та суспільне згуртування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Сільське господарство та розвиток села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Морська політика та політика у галузі рибальства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Дослідження та інновації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Гуманітарна допомога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8768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Європейські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підготовки</a:t>
            </a:r>
            <a:r>
              <a:rPr lang="ru-RU" sz="4000" dirty="0" smtClean="0">
                <a:solidFill>
                  <a:srgbClr val="FFC000"/>
                </a:solidFill>
              </a:rPr>
              <a:t> до </a:t>
            </a:r>
            <a:r>
              <a:rPr lang="ru-RU" sz="4000" dirty="0" err="1" smtClean="0">
                <a:solidFill>
                  <a:srgbClr val="FFC000"/>
                </a:solidFill>
              </a:rPr>
              <a:t>вступу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структурні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45259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000" b="1" dirty="0" err="1" smtClean="0">
                <a:solidFill>
                  <a:schemeClr val="bg1">
                    <a:lumMod val="50000"/>
                  </a:schemeClr>
                </a:solidFill>
              </a:rPr>
              <a:t>Програми</a:t>
            </a:r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bg1">
                    <a:lumMod val="50000"/>
                  </a:schemeClr>
                </a:solidFill>
              </a:rPr>
              <a:t>фінансування</a:t>
            </a:r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endParaRPr lang="en-US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Прямі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надаються ЄС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Сільське господарство, рибне господарство та харчова галузь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Бізнес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Культура, освіта та молодь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Економіка, фінанси та податки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Працевлаштування та соціальні права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Енергетика та природні ресурси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Охорона навколишнього середовища, права споживачів та охорона здоров‘я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Юстиція, внутрішні справи та громадянські права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Регіональний та місцевий розвиток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Наука і технології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Транспорт і пересування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..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8768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Європейські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підготовки</a:t>
            </a:r>
            <a:r>
              <a:rPr lang="ru-RU" sz="4000" dirty="0" smtClean="0">
                <a:solidFill>
                  <a:srgbClr val="FFC000"/>
                </a:solidFill>
              </a:rPr>
              <a:t> до </a:t>
            </a:r>
            <a:r>
              <a:rPr lang="ru-RU" sz="4000" dirty="0" err="1" smtClean="0">
                <a:solidFill>
                  <a:srgbClr val="FFC000"/>
                </a:solidFill>
              </a:rPr>
              <a:t>вступу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структурні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45259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Програми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фінансування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Прямі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надаються ЄС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Гранти під конкретні проекти, пов'язані з політикою ЄС (зазвичай надаються після публічного оголошення про конкурс, т.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зв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.,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“запиту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пропозицій”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Контракти на закупівлю товарів, робіт та послуг, оформлювані інститутами ЄС, яким це потрібно для здійснення їхньої діяльності (проведення досліджень, тренінгів; проведення конференцій; закупівлі комп'ютерного обладнання тощо).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Такі контракти оголошуються в рамках запрошень до участі у тендері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8768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Європейські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підготовки</a:t>
            </a:r>
            <a:r>
              <a:rPr lang="ru-RU" sz="4000" dirty="0" smtClean="0">
                <a:solidFill>
                  <a:srgbClr val="FFC000"/>
                </a:solidFill>
              </a:rPr>
              <a:t> до </a:t>
            </a:r>
            <a:r>
              <a:rPr lang="ru-RU" sz="4000" dirty="0" err="1" smtClean="0">
                <a:solidFill>
                  <a:srgbClr val="FFC000"/>
                </a:solidFill>
              </a:rPr>
              <a:t>вступу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структурні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45259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Програми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фінансування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Прямі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надаються ЄС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Horizon 2020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– найбільша за весь час існування ЄС програма підтримки наукових досліджень та інновацій з бюджетом у майже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80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млрд. євро, розрахованим на 7-річний період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(2014-2020)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додатково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до коштів приватних інвестицій, що залучатимуться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Обіцяє більше проривів, відкриттів та унікальних розробок за рахунок перенесення ідей з лабораторії до ринку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Кошти надаються у формі грантів під окремі проекти, пов'язані з певною політикою ЄС, зазвичай після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після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публічного оголошення про конкурс, т.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зв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.,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“запиту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пропозицій”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8768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Європейські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підготовки</a:t>
            </a:r>
            <a:r>
              <a:rPr lang="ru-RU" sz="4000" dirty="0" smtClean="0">
                <a:solidFill>
                  <a:srgbClr val="FFC000"/>
                </a:solidFill>
              </a:rPr>
              <a:t> до </a:t>
            </a:r>
            <a:r>
              <a:rPr lang="ru-RU" sz="4000" dirty="0" err="1" smtClean="0">
                <a:solidFill>
                  <a:srgbClr val="FFC000"/>
                </a:solidFill>
              </a:rPr>
              <a:t>вступу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структурні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45259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Програми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фінансування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Прямі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надаються ЄС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COSME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– Програма ЄС з підтримки конкурентоспроможності приватного підприємництва та МСП із запланованим бюджетом у 2,3 млрд. євро та періодом виконання з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2014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р. по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2020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р.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COSME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надаватиме МСП підтримку у наступних сферах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кращий доступ до можливостей фінансування і до ринків; підтримка приватних підприємців; створення більш сприятливих умов для ведення підприємницької діяльності та зростання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45259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Програми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фінансування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Малі підприємства можуть отримати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фінансування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у формі грантів, позик та гарантій. Гранти є формою прямої підтримки, тоді як інші варіанти фінансування доступні через програми, керовані на національному рівні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hlinkClick r:id="rId2"/>
              </a:rPr>
              <a:t>http://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europa.eu/youreurope/business/funding-grants/access-to-finance/index_en.htm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err="1" smtClean="0">
                <a:solidFill>
                  <a:srgbClr val="FFC000"/>
                </a:solidFill>
              </a:rPr>
              <a:t>Європейські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підготовки</a:t>
            </a:r>
            <a:r>
              <a:rPr lang="ru-RU" sz="4000" dirty="0" smtClean="0">
                <a:solidFill>
                  <a:srgbClr val="FFC000"/>
                </a:solidFill>
              </a:rPr>
              <a:t> до </a:t>
            </a:r>
            <a:r>
              <a:rPr lang="ru-RU" sz="4000" dirty="0" err="1" smtClean="0">
                <a:solidFill>
                  <a:srgbClr val="FFC000"/>
                </a:solidFill>
              </a:rPr>
              <a:t>вступу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структурні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endParaRPr lang="ru-RU" sz="4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8768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Європейські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підготовки</a:t>
            </a:r>
            <a:r>
              <a:rPr lang="ru-RU" sz="4000" dirty="0" smtClean="0">
                <a:solidFill>
                  <a:srgbClr val="FFC000"/>
                </a:solidFill>
              </a:rPr>
              <a:t> до </a:t>
            </a:r>
            <a:r>
              <a:rPr lang="ru-RU" sz="4000" dirty="0" err="1" smtClean="0">
                <a:solidFill>
                  <a:srgbClr val="FFC000"/>
                </a:solidFill>
              </a:rPr>
              <a:t>вступу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структурні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40687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Фінансування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Доступне через держави-члени ЄС</a:t>
            </a: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Структурні та інвестиційні фонди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Європейський фонд регіонального розвитку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ERDF) –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регіональний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міський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розвиток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Європейський соціальний фонд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ESF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) –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суспільне згуртування та належне управління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Фонд згуртування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(CF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) –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економічне зближення найменш розвинених регіонів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Європейський сільськогосподарський фонд розвитку сільських територій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EAFRD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Європейський фонд підтримки риболовства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EMFF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8768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Європейські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підготовки</a:t>
            </a:r>
            <a:r>
              <a:rPr lang="ru-RU" sz="4000" dirty="0" smtClean="0">
                <a:solidFill>
                  <a:srgbClr val="FFC000"/>
                </a:solidFill>
              </a:rPr>
              <a:t> до </a:t>
            </a:r>
            <a:r>
              <a:rPr lang="ru-RU" sz="4000" dirty="0" err="1" smtClean="0">
                <a:solidFill>
                  <a:srgbClr val="FFC000"/>
                </a:solidFill>
              </a:rPr>
              <a:t>вступу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структурні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45259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Програми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фінансування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600" dirty="0" err="1" smtClean="0">
                <a:solidFill>
                  <a:schemeClr val="bg1">
                    <a:lumMod val="50000"/>
                  </a:schemeClr>
                </a:solidFill>
              </a:rPr>
              <a:t>Доступне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 через </a:t>
            </a:r>
            <a:r>
              <a:rPr lang="ru-RU" sz="1600" dirty="0" err="1" smtClean="0">
                <a:solidFill>
                  <a:schemeClr val="bg1">
                    <a:lumMod val="50000"/>
                  </a:schemeClr>
                </a:solidFill>
              </a:rPr>
              <a:t>держави-члени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Фонди розподіляються через декілька операційних програм у Республіці Словаччина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Однією з програм, що передбачала пряме фінансування на програмний період з 2007 р. по 2013 р. (й в останній час значною мірою орієнтувалася на підтримку та фінансування інновацій та </a:t>
            </a:r>
            <a:r>
              <a:rPr lang="uk-UA" sz="1600" dirty="0" err="1" smtClean="0">
                <a:solidFill>
                  <a:schemeClr val="bg1">
                    <a:lumMod val="50000"/>
                  </a:schemeClr>
                </a:solidFill>
              </a:rPr>
              <a:t>стартапів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була Програма підтримки конкурентоспроможності та економічного зростання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Приклади проектів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технічні інновації, передання технологій, модернізація приватних компаній, розвиток туристичної інфраструктури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Нові операційні програми, що пропонуються у цій сфері, стосуються питань наукових досліджень та конструкторських розробок, а також людських ресурсів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8768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Європейські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підготовки</a:t>
            </a:r>
            <a:r>
              <a:rPr lang="ru-RU" sz="4000" dirty="0" smtClean="0">
                <a:solidFill>
                  <a:srgbClr val="FFC000"/>
                </a:solidFill>
              </a:rPr>
              <a:t> до </a:t>
            </a:r>
            <a:r>
              <a:rPr lang="ru-RU" sz="4000" dirty="0" err="1" smtClean="0">
                <a:solidFill>
                  <a:srgbClr val="FFC000"/>
                </a:solidFill>
              </a:rPr>
              <a:t>вступу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структурні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3078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Програми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фінансування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Доступне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через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держави-члени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Практичний приклад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створення порталу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www.malepodnikanie.sk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, який веде НУО, що займається поширенням знань серед МСП,  було на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100%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профінансовано Програмою розвитку сільських територій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освіта та інформування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).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Виконанням програми керує спеціалізоване агентство Міністерства сільського господарства та сільського розвитку  (Агентство сільськогосподарських платежів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8768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Європейські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підготовки</a:t>
            </a:r>
            <a:r>
              <a:rPr lang="ru-RU" sz="4000" dirty="0" smtClean="0">
                <a:solidFill>
                  <a:srgbClr val="FFC000"/>
                </a:solidFill>
              </a:rPr>
              <a:t> до </a:t>
            </a:r>
            <a:r>
              <a:rPr lang="ru-RU" sz="4000" dirty="0" err="1" smtClean="0">
                <a:solidFill>
                  <a:srgbClr val="FFC000"/>
                </a:solidFill>
              </a:rPr>
              <a:t>вступу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структурні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45259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000" b="1" dirty="0" err="1" smtClean="0">
                <a:solidFill>
                  <a:schemeClr val="bg1">
                    <a:lumMod val="50000"/>
                  </a:schemeClr>
                </a:solidFill>
              </a:rPr>
              <a:t>Програми</a:t>
            </a:r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bg1">
                    <a:lumMod val="50000"/>
                  </a:schemeClr>
                </a:solidFill>
              </a:rPr>
              <a:t>фінансування</a:t>
            </a:r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endParaRPr lang="en-US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Кошти надходять частково з ЄС, частково – з інших джерел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800" dirty="0" err="1" smtClean="0">
                <a:solidFill>
                  <a:schemeClr val="bg1">
                    <a:lumMod val="50000"/>
                  </a:schemeClr>
                </a:solidFill>
              </a:rPr>
              <a:t>Кра</a:t>
            </a:r>
            <a:r>
              <a:rPr lang="uk-UA" sz="1800" dirty="0" err="1" smtClean="0">
                <a:solidFill>
                  <a:schemeClr val="bg1">
                    <a:lumMod val="50000"/>
                  </a:schemeClr>
                </a:solidFill>
              </a:rPr>
              <a:t>їни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, які не є членами ЄС, долучаються до створення можливостей на європейському ринку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Гранти </a:t>
            </a:r>
            <a:r>
              <a:rPr lang="uk-UA" sz="1600" dirty="0" err="1" smtClean="0">
                <a:solidFill>
                  <a:schemeClr val="bg1">
                    <a:lumMod val="50000"/>
                  </a:schemeClr>
                </a:solidFill>
              </a:rPr>
              <a:t>ЄЕЗ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 спільно формуються також коштами Ісландії, Ліхтенштейну та Норвегії; серед сфер підтримки: захист довкілля та управління ним; зміни клімату та відновлювана енергетика; громадянське суспільство, людський та суспільний розвиток; захист культурної спадщини; наукові дослідження та стипендіальна підтримка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Внесок Швейцарії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–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ця допомога спрямована на сфери безпеки, стабільності та підтримки реформ, охорони довкілля та інфраструктурний розвиток, </a:t>
            </a:r>
            <a:r>
              <a:rPr lang="uk-UA" sz="1600" dirty="0" err="1" smtClean="0">
                <a:solidFill>
                  <a:schemeClr val="bg1">
                    <a:lumMod val="50000"/>
                  </a:schemeClr>
                </a:solidFill>
              </a:rPr>
              <a:t>розвиток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 приватного сектору, людський та суспільний розвиток, громадянське суспільство та технічну допомогу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81600"/>
            <a:ext cx="8000999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err="1" smtClean="0">
                <a:solidFill>
                  <a:srgbClr val="FFC000"/>
                </a:solidFill>
              </a:rPr>
              <a:t>“Круглі</a:t>
            </a:r>
            <a:r>
              <a:rPr lang="uk-UA" dirty="0" smtClean="0">
                <a:solidFill>
                  <a:srgbClr val="FFC000"/>
                </a:solidFill>
              </a:rPr>
              <a:t> </a:t>
            </a:r>
            <a:r>
              <a:rPr lang="uk-UA" dirty="0" err="1" smtClean="0">
                <a:solidFill>
                  <a:srgbClr val="FFC000"/>
                </a:solidFill>
              </a:rPr>
              <a:t>столи”</a:t>
            </a:r>
            <a:r>
              <a:rPr lang="en-US" dirty="0" smtClean="0">
                <a:solidFill>
                  <a:srgbClr val="FFC000"/>
                </a:solidFill>
              </a:rPr>
              <a:t>: </a:t>
            </a:r>
            <a:r>
              <a:rPr lang="uk-UA" dirty="0" smtClean="0">
                <a:solidFill>
                  <a:srgbClr val="FFC000"/>
                </a:solidFill>
              </a:rPr>
              <a:t>висновки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6934200" cy="39163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Зібрати якомога більше корисних посилань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напр., щодо стандартів, інших документів, програм допомоги тощо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в одному місці на порталі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Завантажити якомога більше практичних рекомендацій та проектів документів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напр., контрактів, прикладок тощо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Інформація про конкурсні закупівлі у ЄС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Допомога в координації зусиль бізнес-асоціацій для проведення спільних маркетингових досліджень на ринку ЄС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Організувати переклад документів по стандартах ЄС українською мовою (якщо цього досі не зроблено)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11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Box 14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FFC000"/>
                </a:solidFill>
              </a:rPr>
              <a:t>Інформація про ЄС</a:t>
            </a:r>
            <a:r>
              <a:rPr lang="en-US" dirty="0" smtClean="0">
                <a:solidFill>
                  <a:srgbClr val="FFC000"/>
                </a:solidFill>
              </a:rPr>
              <a:t>: </a:t>
            </a:r>
            <a:r>
              <a:rPr lang="uk-UA" dirty="0" smtClean="0">
                <a:solidFill>
                  <a:srgbClr val="FFC000"/>
                </a:solidFill>
              </a:rPr>
              <a:t>з чого почати</a:t>
            </a:r>
            <a:r>
              <a:rPr lang="en-US" dirty="0" smtClean="0">
                <a:solidFill>
                  <a:srgbClr val="FFC000"/>
                </a:solidFill>
              </a:rPr>
              <a:t>?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315200" cy="3475037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b="1" dirty="0" smtClean="0">
                <a:solidFill>
                  <a:schemeClr val="bg1">
                    <a:lumMod val="50000"/>
                  </a:schemeClr>
                </a:solidFill>
              </a:rPr>
              <a:t>Офіційний </a:t>
            </a:r>
            <a:r>
              <a:rPr lang="uk-UA" sz="2800" b="1" dirty="0" err="1" smtClean="0">
                <a:solidFill>
                  <a:schemeClr val="bg1">
                    <a:lumMod val="50000"/>
                  </a:schemeClr>
                </a:solidFill>
              </a:rPr>
              <a:t>веб-сайт</a:t>
            </a:r>
            <a:r>
              <a:rPr lang="uk-UA" sz="2800" b="1" dirty="0" smtClean="0">
                <a:solidFill>
                  <a:schemeClr val="bg1">
                    <a:lumMod val="50000"/>
                  </a:schemeClr>
                </a:solidFill>
              </a:rPr>
              <a:t> ЄС:</a:t>
            </a: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http://europa.eu/index_en.htm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Як працює ЄС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ЄС за темами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Бізнес у ЄС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Законодавство ЄС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Матеріали перекладені мовами держав-членів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Офіційний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веб-сайт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ЄС</a:t>
            </a:r>
            <a:r>
              <a:rPr lang="ru-RU" sz="4000" dirty="0" smtClean="0">
                <a:solidFill>
                  <a:srgbClr val="FFC000"/>
                </a:solidFill>
              </a:rPr>
              <a:t>: </a:t>
            </a:r>
            <a:r>
              <a:rPr lang="ru-RU" sz="4000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sz="4000" dirty="0" smtClean="0">
                <a:solidFill>
                  <a:srgbClr val="FFC000"/>
                </a:solidFill>
              </a:rPr>
              <a:t> для </a:t>
            </a:r>
            <a:r>
              <a:rPr lang="ru-RU" sz="4000" dirty="0" err="1" smtClean="0">
                <a:solidFill>
                  <a:srgbClr val="FFC000"/>
                </a:solidFill>
              </a:rPr>
              <a:t>МСП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315200" cy="40687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b="1" dirty="0" smtClean="0">
                <a:solidFill>
                  <a:schemeClr val="bg1">
                    <a:lumMod val="50000"/>
                  </a:schemeClr>
                </a:solidFill>
              </a:rPr>
              <a:t>Право ЄС:</a:t>
            </a: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http://europa.eu/eu-law/index_en.htm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Договори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Нормативні акти, директиви, інші законодавчо-нормативні акти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Застосування права ЄС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Законодавство та прецедентне право ЄС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EU-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Lex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hlinkClick r:id="rId3"/>
              </a:rPr>
              <a:t>http://eur-lex.europa.eu/homepage.html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Доступ до правничих документів ЄС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Пошук до правничих та інших відкритих документах ЄС; оригінальні випуски </a:t>
            </a:r>
            <a:r>
              <a:rPr lang="uk-UA" sz="1600" dirty="0" err="1" smtClean="0">
                <a:solidFill>
                  <a:schemeClr val="bg1">
                    <a:lumMod val="50000"/>
                  </a:schemeClr>
                </a:solidFill>
              </a:rPr>
              <a:t>“Офіційного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 вісника </a:t>
            </a:r>
            <a:r>
              <a:rPr lang="uk-UA" sz="1600" dirty="0" err="1" smtClean="0">
                <a:solidFill>
                  <a:schemeClr val="bg1">
                    <a:lumMod val="50000"/>
                  </a:schemeClr>
                </a:solidFill>
              </a:rPr>
              <a:t>ЄС”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  в електронному форматі 24-ма мовами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Офіційний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веб-сайт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ЄС</a:t>
            </a:r>
            <a:r>
              <a:rPr lang="ru-RU" sz="4000" dirty="0" smtClean="0">
                <a:solidFill>
                  <a:srgbClr val="FFC000"/>
                </a:solidFill>
              </a:rPr>
              <a:t>: </a:t>
            </a:r>
            <a:r>
              <a:rPr lang="ru-RU" sz="4000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sz="4000" dirty="0" smtClean="0">
                <a:solidFill>
                  <a:srgbClr val="FFC000"/>
                </a:solidFill>
              </a:rPr>
              <a:t> для </a:t>
            </a:r>
            <a:r>
              <a:rPr lang="ru-RU" sz="4000" dirty="0" err="1" smtClean="0">
                <a:solidFill>
                  <a:srgbClr val="FFC000"/>
                </a:solidFill>
              </a:rPr>
              <a:t>МСП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467600" cy="40687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b="1" dirty="0" smtClean="0">
                <a:solidFill>
                  <a:schemeClr val="bg1">
                    <a:lumMod val="50000"/>
                  </a:schemeClr>
                </a:solidFill>
              </a:rPr>
              <a:t>ЄС за темами</a:t>
            </a: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Теми від “А” до “Я”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http://europa.eu/pol/index_en.htm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Сільське господарство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Бізнес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Митне оформлення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Безпека продуктів харчування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Науково-дослідницька та інноваційна діяльність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Оподаткування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Торгівля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Транспорт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...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467600" cy="40687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за темами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Сільське господарство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Інститути та органи ЄС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парламент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Комітет з сільського господарства та розвитку села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Рада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Європейського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союзу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сільське та рибне господарство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Європейська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комісія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сільське господарство та розвиток села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економічно-соціальний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комітет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сільське господарство та розвиток села та секція з охорони довкілля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Комітет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регіонів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Комісія з природних ресурсів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Агентства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Європейський орган з б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езпеки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продуктів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харчування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Управління Співтовариства з розмаїття рослин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Європейське агентство із захисту навколишнього середовища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4676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за темами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Сільське господарство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Можливості фінансування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Гранти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Конкурси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заявок (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закупівлі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за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кошти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державного бюджету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Публікації, інформаційні бюлетені та статистичні звіти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Законодавство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Огляди законодавства ЄС у сільськогосподарській галузі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Договір про функціонування Європейського союзу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-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Статті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38 - 44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сільське та рибне господарство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4676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за темами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Конкуренція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Інститути та органи ЄС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парламент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Комітет з внутрішнього ринку та захисту прав споживачів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Комітет з економічних та валютних питань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Рада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Європейського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союзу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конкуретноспроможність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внутрішній ринок, промисловість та наукові дослідження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Європейська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комісія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конкуренція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економічно-соціальний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комітет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(Спільний ринок, відділ виробництва та споживання)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Комітет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регіонів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Комісія з питань економічної та соціальної політики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4676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за темами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Конкуренція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Можливості фінансування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Гранти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Запрошення до участі у тендерах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закупівлі за кошти державного бюджету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Публікації, інформаційні бюлетені, статистичні звіти</a:t>
            </a: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Законодавство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Огляди законодавства ЄС у сфері конкуренції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Договір про функціонування Європейського Союзу: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Стаття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101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конкуренція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Стаття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109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процедура ухвалення та виконання норм щодо захисту конкуренції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4676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за темами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Підприємництво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Інститути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органи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парламент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Комітет з питань промисловості, досліджень та енергетики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Рада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Європейського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союзу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конкурентоспроможність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Європейська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комісія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підприємництво та промисловість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Економічно-соціальний комітет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Спільний ринок, відділ виробництва та споживання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Комітет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регіонів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Комісія з питань економічної та соціальної політики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Європейський інвестиційний банк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Європейський інвестиційний фонд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6962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за темами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Підприємництво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Інститути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органи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Установи ЄС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Виконавчий орган з питань малих та середніх підприємств,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Європейська мережа підтримки підприємництва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Виконавчий орган з питань наукових досліджень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Європейське управління з безпеки продуктів харчування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Європейський комітет стандартизації, Європейський комітет електротехнічної стандартизації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Європейський інститут телекомунікаційних стандартів..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.) 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Можливості фінансування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Гранти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Запрошення до участі у тендерах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закупівлі за кошти державного бюджету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Публікації, інформаційні бюлетені, статистичні звіти</a:t>
            </a: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6962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за темами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Підприємництво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Законодавство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Огляди законодавства ЄС у сфері підприємництва та промисловості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Договір про функціонування Європейського Союзу: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Стаття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173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промисловість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6482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Інститути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ЄС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приєднання</a:t>
            </a:r>
            <a:r>
              <a:rPr lang="ru-RU" sz="4000" dirty="0" smtClean="0">
                <a:solidFill>
                  <a:srgbClr val="FFC000"/>
                </a:solidFill>
              </a:rPr>
              <a:t>: </a:t>
            </a:r>
            <a:r>
              <a:rPr lang="ru-RU" sz="4000" dirty="0" err="1" smtClean="0">
                <a:solidFill>
                  <a:srgbClr val="FFC000"/>
                </a:solidFill>
              </a:rPr>
              <a:t>наслідки</a:t>
            </a:r>
            <a:r>
              <a:rPr lang="ru-RU" sz="4000" dirty="0" smtClean="0">
                <a:solidFill>
                  <a:srgbClr val="FFC000"/>
                </a:solidFill>
              </a:rPr>
              <a:t> для </a:t>
            </a:r>
            <a:r>
              <a:rPr lang="ru-RU" sz="4000" dirty="0" err="1" smtClean="0">
                <a:solidFill>
                  <a:srgbClr val="FFC000"/>
                </a:solidFill>
              </a:rPr>
              <a:t>МСП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3475037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Копенгагенські критерії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Членство передбачає здатність кандидата брати на себе пов'язані з членством зобов'язання, в тому числі, щодо дотримання цілей політичного, економічного та валютного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союзу”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. Підтвердження кандидатського статусу також автоматично запускає механізми підтримки, покликані допомогти країнам підготуватися до вступу, в тому числі,  фінансові стимули, а також допомогу у трансформуванні транспортної інфраструктури,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поліпшенні стану довкілля, створенні необхідних інститутів та проведенні соціальних реформ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7724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5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1500" b="1" dirty="0" smtClean="0">
                <a:solidFill>
                  <a:schemeClr val="bg1">
                    <a:lumMod val="50000"/>
                  </a:schemeClr>
                </a:solidFill>
              </a:rPr>
              <a:t> за темами</a:t>
            </a:r>
            <a:endParaRPr lang="en-US" sz="15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Спільний ринок</a:t>
            </a:r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Інститути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та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органи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Європейський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парламент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Комітет з питань внутрішнього ринку та захисту прав споживачів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Рада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Європейського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союзу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500" dirty="0" err="1" smtClean="0">
                <a:solidFill>
                  <a:schemeClr val="bg1">
                    <a:lumMod val="50000"/>
                  </a:schemeClr>
                </a:solidFill>
              </a:rPr>
              <a:t>конкурентноспроможність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: внутрішній ринок, промисловість та наукові дослідження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Європейська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комісія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Департамент Спільного ринку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Європейський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економічно-соціальний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комітет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Спільний ринок, секція виробництва та споживання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Комітет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регіонів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Комісія з питань економічної та соціальної політики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Установи ЄС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Департамент гармонізації на внутрішньому ринку – торгівельні марки та промислові зразки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Європейська служба банківського нагляду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Європейська служба нагляду за цінними паперами та фондовими ринками)</a:t>
            </a:r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80010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5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1500" b="1" dirty="0" smtClean="0">
                <a:solidFill>
                  <a:schemeClr val="bg1">
                    <a:lumMod val="50000"/>
                  </a:schemeClr>
                </a:solidFill>
              </a:rPr>
              <a:t> за темами</a:t>
            </a:r>
            <a:endParaRPr lang="en-US" sz="15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Спільний ринок</a:t>
            </a:r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Можливості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фінансування</a:t>
            </a:r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Гранти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Запрошення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до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участі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у тендерах (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закупівлі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за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кошти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державного бюджету)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Публікації, інформаційні бюлетені, статистичні звіти</a:t>
            </a:r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Законодавство</a:t>
            </a:r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Огляди законодавства ЄС у сфері внутрішнього ринку</a:t>
            </a:r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Договір про функціонування Європейського Союзу: 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-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Стаття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14 (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послуги, що становлять загальний економічний інтерес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),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Статті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26-29 (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внутрішній ринок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),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Статті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45-66 (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вільне переміщення осіб, послуг та капіталу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),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Стаття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114 (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наближення законодавства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),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Стаття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115 (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наближення законодавства 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– 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директивна процедура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),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Стаття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118 (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європейські права інтелектуальної власності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4676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за темами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Торгівля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Інститути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органи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парламент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Комітет з міжнародної торгівлі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Рада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Європейського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союзу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Зовнішні стосунки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Європейська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комісія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Торгівля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економічно-соціальний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комітет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Спільний ринок, секція виробництва та споживання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Комітет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регіонів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Комісія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питань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економічної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соціальної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політики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4676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за темами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Trade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Можливості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фінансування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Запрошення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до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участі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у тендерах (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закупівлі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за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кошти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державного бюджету)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Публікації, інформаційні бюлетені, статистичні звіти</a:t>
            </a: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Законодавство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Огляди законодавства ЄС у сфері торгівлі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Договір про функціонування Європейського Союзу: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Статті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206 - 207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спільна торгівельна політика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457200"/>
            <a:ext cx="7467600" cy="4221163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за темами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Безпека продуктів харчування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Політика ЄС у сфері б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езпеки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продуктів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харчування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спрямована на гарантування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Безпечних та поживних продуктів харчування та кормів для тварин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Високого рівня стану здоров'я та утримання тварин, захисту рослин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Достатньої прозорої інформації про походження, вміст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маркування та використання продуктів харчування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Можливості фінансування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Конкурси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заявок (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закупівлі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за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кошти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державного бюджету)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Законодавство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Огляди з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аконодавства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щодо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б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езпеки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продуктів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харчування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Договір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–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Стаття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168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охорона здоров'я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),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Стаття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169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захист прав споживачів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381000"/>
            <a:ext cx="7543800" cy="4221163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за темами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Безпека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продуктів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харчування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Публікації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інформаційні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бюлетені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статистичні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звіти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Інститути та органи ЄС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парламент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Комітет з охорони навколишнього середовища, охорони здоров'я та б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езпеки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продуктів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харчування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Рада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Європейського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союзу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працевлаштування, соціальна політика, питання охорони здоров'я та захисту прав споживачів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Європейська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комісія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безпека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продуктів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харчування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охорона здоров'я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захист прав споживачів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економічно-соціальний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комітет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сільське господарство та розвиток села та секція з охорони довкілля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Комітет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регіонів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Комісія з природних ресурсів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Агентства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Європейський орган з б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езпеки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продуктів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харчування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6200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Здійснення підприємницької діяльності в ЄС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http://europa.eu/eu-life/index_en.htm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err="1" smtClean="0">
                <a:solidFill>
                  <a:schemeClr val="bg1">
                    <a:lumMod val="50000"/>
                  </a:schemeClr>
                </a:solidFill>
              </a:rPr>
              <a:t>Стартапи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ПДВ та мита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Європейські стандарти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див. наст. слайд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Прийом на роботу та соц. забезпечення працівників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Імпортно-експортні операції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Фінансування, підтримка та фінансування ЄС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див. також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Workshop 2 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PPT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Правила щодо охорони довкілля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Закупівлі за кошти державного бюджету – правила на основні рекомендації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..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FFC000"/>
                </a:solidFill>
              </a:rPr>
              <a:t>Офіційний </a:t>
            </a:r>
            <a:r>
              <a:rPr lang="uk-UA" dirty="0" err="1" smtClean="0">
                <a:solidFill>
                  <a:srgbClr val="FFC000"/>
                </a:solidFill>
              </a:rPr>
              <a:t>веб-сайт</a:t>
            </a:r>
            <a:r>
              <a:rPr lang="uk-UA" dirty="0" smtClean="0">
                <a:solidFill>
                  <a:srgbClr val="FFC000"/>
                </a:solidFill>
              </a:rPr>
              <a:t> Європейської комісії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6200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Європейські стандарти та нормативи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http://ec.europa.eu/enterprise/policies/european-standards/index_en.htm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Метою цього є надання доступу до останніх переліків посилань на гармонізовані стандарти та інші європейські стандарти, що публікуються в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“Офіційному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віснику Європейського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Союзу”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OJEU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876800"/>
            <a:ext cx="8077200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Європейська</a:t>
            </a:r>
            <a:r>
              <a:rPr lang="ru-RU" dirty="0" smtClean="0">
                <a:solidFill>
                  <a:srgbClr val="FFC000"/>
                </a:solidFill>
              </a:rPr>
              <a:t> мережа </a:t>
            </a:r>
            <a:r>
              <a:rPr lang="ru-RU" dirty="0" err="1" smtClean="0">
                <a:solidFill>
                  <a:srgbClr val="FFC000"/>
                </a:solidFill>
              </a:rPr>
              <a:t>підтримки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підприємництва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315200" cy="42973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Про мережу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Сприяння малим компаніям у максимальному використанні можливостей ведення бізнесу в ЄС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Основний інструмент стратегії ЄС щодо стимулювання економічного зростання та створення робочих місць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Об'єднує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600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організацій підтримки підприємців з більш ніж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50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країн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http://een.ec.europa.eu/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Співфінансування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через Рамкову програму конкурентоспроможності та інновацій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029200"/>
            <a:ext cx="8153400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Європейська</a:t>
            </a:r>
            <a:r>
              <a:rPr lang="ru-RU" dirty="0" smtClean="0">
                <a:solidFill>
                  <a:srgbClr val="FFC000"/>
                </a:solidFill>
              </a:rPr>
              <a:t> мережа </a:t>
            </a:r>
            <a:r>
              <a:rPr lang="ru-RU" dirty="0" err="1" smtClean="0">
                <a:solidFill>
                  <a:srgbClr val="FFC000"/>
                </a:solidFill>
              </a:rPr>
              <a:t>підтримки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підприємництва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315200" cy="3475037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b="1" dirty="0" smtClean="0">
                <a:solidFill>
                  <a:schemeClr val="bg1">
                    <a:lumMod val="50000"/>
                  </a:schemeClr>
                </a:solidFill>
              </a:rPr>
              <a:t>Організації-члени</a:t>
            </a: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Включають в себе торгівельно-промислові палати, центри розвитку технологій, науково-дослідні інститути та агентства з розвитку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Більшість з них вже тривалий час надають підтримку місцевим компаніями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Вони знають сильні сторони та потреби своїх клієнтів, а також знають Європу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9530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Європейські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підготовки</a:t>
            </a:r>
            <a:r>
              <a:rPr lang="ru-RU" sz="4000" dirty="0" smtClean="0">
                <a:solidFill>
                  <a:srgbClr val="FFC000"/>
                </a:solidFill>
              </a:rPr>
              <a:t> до </a:t>
            </a:r>
            <a:r>
              <a:rPr lang="ru-RU" sz="4000" dirty="0" err="1" smtClean="0">
                <a:solidFill>
                  <a:srgbClr val="FFC000"/>
                </a:solidFill>
              </a:rPr>
              <a:t>вступу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структурні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39163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Фонди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підготовки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до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вступу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SAPARD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Рамкова система Співтовариства для підтримки сталого сільськогосподарського та сільського розвитку в країнах-заявниках з Центральної та Східної Європи під час процесу підготовки до вступу до ЄС у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2000-2006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рр.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Була розроблена для вирішення проблем, пов'язаних з довготривалим пристосуванням сільськогосподарської галузі та сільських регіонів, а також на сприяння впровадженню </a:t>
            </a:r>
            <a:r>
              <a:rPr lang="en-US" i="1" dirty="0" err="1" smtClean="0">
                <a:solidFill>
                  <a:schemeClr val="bg1">
                    <a:lumMod val="50000"/>
                  </a:schemeClr>
                </a:solidFill>
              </a:rPr>
              <a:t>acquis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 питань спільної сільськогосподарської політики та пов'язаних політик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Приклади проектів у Словаччині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інвестиції у сільськогосподарські підприємства; диверсифікація у сільській місцевості; технічна підтримка тощо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029200"/>
            <a:ext cx="8153400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Європейська</a:t>
            </a:r>
            <a:r>
              <a:rPr lang="ru-RU" dirty="0" smtClean="0">
                <a:solidFill>
                  <a:srgbClr val="FFC000"/>
                </a:solidFill>
              </a:rPr>
              <a:t> мережа </a:t>
            </a:r>
            <a:r>
              <a:rPr lang="ru-RU" dirty="0" err="1" smtClean="0">
                <a:solidFill>
                  <a:srgbClr val="FFC000"/>
                </a:solidFill>
              </a:rPr>
              <a:t>підтримки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підприємництва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315200" cy="40687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b="1" dirty="0" smtClean="0">
                <a:solidFill>
                  <a:schemeClr val="bg1">
                    <a:lumMod val="50000"/>
                  </a:schemeClr>
                </a:solidFill>
              </a:rPr>
              <a:t>Послуги</a:t>
            </a: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600" dirty="0" smtClean="0">
                <a:solidFill>
                  <a:schemeClr val="bg1">
                    <a:lumMod val="50000"/>
                  </a:schemeClr>
                </a:solidFill>
              </a:rPr>
              <a:t>Передання технологій</a:t>
            </a: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600" dirty="0" smtClean="0">
                <a:solidFill>
                  <a:schemeClr val="bg1">
                    <a:lumMod val="50000"/>
                  </a:schemeClr>
                </a:solidFill>
              </a:rPr>
              <a:t>Доступ до фінансів</a:t>
            </a: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600" dirty="0" smtClean="0">
                <a:solidFill>
                  <a:schemeClr val="bg1">
                    <a:lumMod val="50000"/>
                  </a:schemeClr>
                </a:solidFill>
              </a:rPr>
              <a:t>Консультації з права та стандартів ЄС</a:t>
            </a: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600" dirty="0" smtClean="0">
                <a:solidFill>
                  <a:schemeClr val="bg1">
                    <a:lumMod val="50000"/>
                  </a:schemeClr>
                </a:solidFill>
              </a:rPr>
              <a:t>Права інтелектуальної власності</a:t>
            </a: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600" dirty="0" smtClean="0">
                <a:solidFill>
                  <a:schemeClr val="bg1">
                    <a:lumMod val="50000"/>
                  </a:schemeClr>
                </a:solidFill>
              </a:rPr>
              <a:t>Можливість висловитися щодо права ЄС</a:t>
            </a: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600" dirty="0" smtClean="0">
                <a:solidFill>
                  <a:schemeClr val="bg1">
                    <a:lumMod val="50000"/>
                  </a:schemeClr>
                </a:solidFill>
              </a:rPr>
              <a:t>Фінансування досліджень</a:t>
            </a: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600" dirty="0" smtClean="0">
                <a:solidFill>
                  <a:schemeClr val="bg1">
                    <a:lumMod val="50000"/>
                  </a:schemeClr>
                </a:solidFill>
              </a:rPr>
              <a:t>Вихід на міжнародну арену</a:t>
            </a: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600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6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10200"/>
            <a:ext cx="7696199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dirty="0" smtClean="0">
                <a:solidFill>
                  <a:srgbClr val="FFC000"/>
                </a:solidFill>
              </a:rPr>
              <a:t>Europe Direct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2000" y="731838"/>
            <a:ext cx="7696200" cy="4602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Про нас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  <a:hlinkClick r:id="rId2"/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http://europa.eu/europedirect/index_en.htm</a:t>
            </a:r>
            <a:endParaRPr lang="en-US" sz="17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Можете звернутися телефоном чи електронною поштою, використовуючи будь-яку офіційну мову ЄС – і ви отримаєте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Негайну відповідь по загальних питаннях стосовно ЄС</a:t>
            </a:r>
            <a:endParaRPr lang="en-US" sz="17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Рекомендації щодо кращих джерел інформації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дорадчої підтримки, разом з контактною інформацією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на рівні ЄС, національному чи місцевому рівні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Інформацію про ваші права та можливості як громадянина ЄС та про особливості їхнього використання (отримання дозволу на постійне проживання; визнання ваших кваліфікацій в іншій країні ЄС; як поскаржитися на небезпечний продукт тощо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Більш спеціалізовану інформацію (напр., по які гранти ЄС може звертатися ваша організація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Безкоштовна поштова доставка окремих публікацій ЄС</a:t>
            </a:r>
            <a:endParaRPr lang="en-US" sz="17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10200"/>
            <a:ext cx="7696199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dirty="0" smtClean="0">
                <a:solidFill>
                  <a:srgbClr val="FFC000"/>
                </a:solidFill>
              </a:rPr>
              <a:t>Europe Direct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2000" y="731838"/>
            <a:ext cx="7696200" cy="40687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Якщо у вас проблеми з навігацією </a:t>
            </a:r>
            <a:r>
              <a:rPr lang="uk-UA" sz="2400" dirty="0" err="1" smtClean="0">
                <a:solidFill>
                  <a:schemeClr val="bg1">
                    <a:lumMod val="50000"/>
                  </a:schemeClr>
                </a:solidFill>
              </a:rPr>
              <a:t>веб-сайтом</a:t>
            </a: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 Європейського союзу, скористайтеся </a:t>
            </a:r>
            <a:r>
              <a:rPr lang="uk-UA" sz="2400" dirty="0" err="1" smtClean="0">
                <a:solidFill>
                  <a:schemeClr val="bg1">
                    <a:lumMod val="50000"/>
                  </a:schemeClr>
                </a:solidFill>
              </a:rPr>
              <a:t>веб-чатом</a:t>
            </a: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, який допоможе знайти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Конкретні документи ЄС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законодавчі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акти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публікації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прес-релізи тощо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Довідкові публікації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звіти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статистичні дані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робочі документи тощо за окремими видами політики ЄС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Інформацію про європейську інтеграцію, історію, символи, інститути тощо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10200"/>
            <a:ext cx="7696199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dirty="0" smtClean="0">
                <a:solidFill>
                  <a:srgbClr val="FFC000"/>
                </a:solidFill>
              </a:rPr>
              <a:t>Europe Direct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2000" y="731838"/>
            <a:ext cx="7696200" cy="40687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Чого не може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Europe Direct</a:t>
            </a: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Вирішувати проблеми – він не зможе зареєструвати чи направити скаргу від вашого імені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хоча ми підкажемо, до кого звернутися у цій справі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Надавати коментарі з конкретних питань політики чи позиції ЄС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Надавати правничу допомогу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 тлумачення законів ЄС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err="1" smtClean="0">
                <a:solidFill>
                  <a:srgbClr val="FFC000"/>
                </a:solidFill>
              </a:rPr>
              <a:t>Веб-сайти</a:t>
            </a:r>
            <a:r>
              <a:rPr lang="uk-UA" dirty="0" smtClean="0">
                <a:solidFill>
                  <a:srgbClr val="FFC000"/>
                </a:solidFill>
              </a:rPr>
              <a:t> ЄС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467600" cy="37639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Проблеми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обмеження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пост-контроль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Інформаційні ресурси офіційного сайту ЄС наявні лише мовами держав-членів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Прийняття законів  ЄС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Європейський рівень та ініціативи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Уряд, міністерства, групи інтересів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Впровадження нового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законодавства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Роль МСП, НУО та асоціацій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Співпраця МСП з органами державної влади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4876800"/>
            <a:ext cx="7696199" cy="14478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Знання</a:t>
            </a:r>
            <a:r>
              <a:rPr lang="ru-RU" dirty="0" smtClean="0">
                <a:solidFill>
                  <a:srgbClr val="FFC000"/>
                </a:solidFill>
              </a:rPr>
              <a:t> та </a:t>
            </a:r>
            <a:r>
              <a:rPr lang="ru-RU" dirty="0" err="1" smtClean="0">
                <a:solidFill>
                  <a:srgbClr val="FFC000"/>
                </a:solidFill>
              </a:rPr>
              <a:t>інформація</a:t>
            </a:r>
            <a:r>
              <a:rPr lang="ru-RU" dirty="0" smtClean="0">
                <a:solidFill>
                  <a:srgbClr val="FFC000"/>
                </a:solidFill>
              </a:rPr>
              <a:t> про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 у </a:t>
            </a:r>
            <a:r>
              <a:rPr lang="ru-RU" dirty="0" err="1" smtClean="0">
                <a:solidFill>
                  <a:srgbClr val="FFC000"/>
                </a:solidFill>
              </a:rPr>
              <a:t>Словаччині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731838"/>
            <a:ext cx="8001000" cy="3916362"/>
          </a:xfrm>
        </p:spPr>
        <p:txBody>
          <a:bodyPr rtlCol="0">
            <a:noAutofit/>
          </a:bodyPr>
          <a:lstStyle/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Веб-сайти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ЄС також перекладені словацькою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Europe Direct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дзвінки, чат,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ел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. пошта, публікації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Європейська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мережа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підтримки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підприємництва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веб-сайт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, конференції, практичні семінари, заходи,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ел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. повідомлення, міжнародні партнерства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Уряд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веб-сайти міністерств та інших органів державної влади та держустанов, кампанії,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теле-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та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радіопідтримка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, періодичні видання, конференції, публікації, послуги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ел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. повідомлення, міжнародні проекти і партнерства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Школи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порядок денний ЄС у навчальних програмах та дослідженнях, напр.,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sk-SK" dirty="0" smtClean="0">
                <a:solidFill>
                  <a:schemeClr val="bg1">
                    <a:lumMod val="50000"/>
                  </a:schemeClr>
                </a:solidFill>
              </a:rPr>
              <a:t>Vysoká škola manažmentu)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4800600"/>
            <a:ext cx="7696199" cy="14478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Знання</a:t>
            </a:r>
            <a:r>
              <a:rPr lang="ru-RU" dirty="0" smtClean="0">
                <a:solidFill>
                  <a:srgbClr val="FFC000"/>
                </a:solidFill>
              </a:rPr>
              <a:t> та </a:t>
            </a:r>
            <a:r>
              <a:rPr lang="ru-RU" dirty="0" err="1" smtClean="0">
                <a:solidFill>
                  <a:srgbClr val="FFC000"/>
                </a:solidFill>
              </a:rPr>
              <a:t>інформація</a:t>
            </a:r>
            <a:r>
              <a:rPr lang="ru-RU" dirty="0" smtClean="0">
                <a:solidFill>
                  <a:srgbClr val="FFC000"/>
                </a:solidFill>
              </a:rPr>
              <a:t> про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 у </a:t>
            </a:r>
            <a:r>
              <a:rPr lang="ru-RU" dirty="0" err="1" smtClean="0">
                <a:solidFill>
                  <a:srgbClr val="FFC000"/>
                </a:solidFill>
              </a:rPr>
              <a:t>Словаччині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731838"/>
            <a:ext cx="8001000" cy="4602162"/>
          </a:xfrm>
        </p:spPr>
        <p:txBody>
          <a:bodyPr rtlCol="0">
            <a:noAutofit/>
          </a:bodyPr>
          <a:lstStyle/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НУО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веб-сайти, спеціалізовані організації, заходи, послуги, проекти, міжнародні партнерства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ТПП та професійні асоціації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веб-сайти, контактні центри, спілкування з членами, міжнародні партнерства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ЗМІ та комерційні проекти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періодичні видання, спеціалізовані портали, платні послуги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освіта та підготовка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Приклади з практики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див. наст. слайди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648200"/>
            <a:ext cx="80010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Канали</a:t>
            </a:r>
            <a:r>
              <a:rPr lang="ru-RU" dirty="0" smtClean="0">
                <a:solidFill>
                  <a:srgbClr val="FFC000"/>
                </a:solidFill>
              </a:rPr>
              <a:t> та </a:t>
            </a:r>
            <a:r>
              <a:rPr lang="ru-RU" dirty="0" err="1" smtClean="0">
                <a:solidFill>
                  <a:srgbClr val="FFC000"/>
                </a:solidFill>
              </a:rPr>
              <a:t>стратегії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поширення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знань</a:t>
            </a:r>
            <a:r>
              <a:rPr lang="ru-RU" dirty="0" smtClean="0">
                <a:solidFill>
                  <a:srgbClr val="FFC000"/>
                </a:solidFill>
              </a:rPr>
              <a:t> про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731838"/>
            <a:ext cx="7772400" cy="3475037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Перенесення словацького досвіду на терени України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Поєднання стратегії та комунікації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Взаємодія з органами державної влади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ініціативи груп інтересів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приклад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SAMP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731838"/>
            <a:ext cx="8001000" cy="4602162"/>
          </a:xfrm>
        </p:spPr>
        <p:txBody>
          <a:bodyPr rtlCol="0">
            <a:noAutofit/>
          </a:bodyPr>
          <a:lstStyle/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b="1" dirty="0" smtClean="0">
                <a:solidFill>
                  <a:schemeClr val="bg1">
                    <a:lumMod val="50000"/>
                  </a:schemeClr>
                </a:solidFill>
              </a:rPr>
              <a:t>Приклади,</a:t>
            </a:r>
            <a:r>
              <a:rPr lang="ru-RU" b="1" dirty="0" smtClean="0">
                <a:solidFill>
                  <a:schemeClr val="bg1">
                    <a:lumMod val="50000"/>
                  </a:schemeClr>
                </a:solidFill>
              </a:rPr>
              <a:t> в т. ч., </a:t>
            </a:r>
            <a:r>
              <a:rPr lang="ru-RU" b="1" dirty="0" err="1" smtClean="0">
                <a:solidFill>
                  <a:schemeClr val="bg1">
                    <a:lumMod val="50000"/>
                  </a:schemeClr>
                </a:solidFill>
              </a:rPr>
              <a:t>практичні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uk-UA" b="1" dirty="0" smtClean="0">
                <a:solidFill>
                  <a:schemeClr val="bg1">
                    <a:lumMod val="50000"/>
                  </a:schemeClr>
                </a:solidFill>
              </a:rPr>
              <a:t>рівні ЄС та держави</a:t>
            </a: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600" dirty="0" err="1" smtClean="0">
                <a:solidFill>
                  <a:schemeClr val="bg1">
                    <a:lumMod val="50000"/>
                  </a:schemeClr>
                </a:solidFill>
              </a:rPr>
              <a:t>Європейська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 мережа </a:t>
            </a:r>
            <a:r>
              <a:rPr lang="ru-RU" sz="1600" dirty="0" err="1" smtClean="0">
                <a:solidFill>
                  <a:schemeClr val="bg1">
                    <a:lumMod val="50000"/>
                  </a:schemeClr>
                </a:solidFill>
              </a:rPr>
              <a:t>підтримки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50000"/>
                  </a:schemeClr>
                </a:solidFill>
              </a:rPr>
              <a:t>підприємництва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у Словаччині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ділові партнерства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рекламування компаній та технологій, інформація та послуги щодо фінансування ЄС, конкурсів та тендерів у ЄС, передання технологій,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орієнтування є законодавстві ЄС (особливо у підприємницькій сфері), інформація про підприємницьку діяльність у ЄС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Словацьке агентство з розвитку підприємництва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державне агентство, яке займається наданням МСП інформації, послуг, фінансування тощо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Міністерства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напр., Міністерство сільського господарства та розвитку села – закони, директиви, норми, новини, рекламні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інформаційні кампанії на телебаченні (приміром, Програма </a:t>
            </a:r>
            <a:r>
              <a:rPr lang="uk-UA" sz="1600" dirty="0" err="1" smtClean="0">
                <a:solidFill>
                  <a:schemeClr val="bg1">
                    <a:lumMod val="50000"/>
                  </a:schemeClr>
                </a:solidFill>
              </a:rPr>
              <a:t>“Сільський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600" dirty="0" err="1" smtClean="0">
                <a:solidFill>
                  <a:schemeClr val="bg1">
                    <a:lumMod val="50000"/>
                  </a:schemeClr>
                </a:solidFill>
              </a:rPr>
              <a:t>розвиток”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Спеціалізовані державні установи (напр.,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Агентство сільськогосподарських платежів – надає новини, детальні інструкції з виконання вимог законодавства (в т. ч., національного) Директив зі </a:t>
            </a:r>
            <a:r>
              <a:rPr lang="uk-UA" sz="1600" dirty="0" err="1" smtClean="0">
                <a:solidFill>
                  <a:schemeClr val="bg1">
                    <a:lumMod val="50000"/>
                  </a:schemeClr>
                </a:solidFill>
              </a:rPr>
              <a:t>ССП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 та інших директив ЄС,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інформацію про фінансування тощо)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85800" y="4953000"/>
            <a:ext cx="80010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Канали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стратегії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br>
              <a:rPr lang="ru-RU" sz="4000" dirty="0" smtClean="0">
                <a:solidFill>
                  <a:srgbClr val="FFC000"/>
                </a:solidFill>
              </a:rPr>
            </a:br>
            <a:r>
              <a:rPr lang="ru-RU" sz="4000" dirty="0" err="1" smtClean="0">
                <a:solidFill>
                  <a:srgbClr val="FFC000"/>
                </a:solidFill>
              </a:rPr>
              <a:t>поширення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знань</a:t>
            </a:r>
            <a:r>
              <a:rPr lang="ru-RU" sz="4000" dirty="0" smtClean="0">
                <a:solidFill>
                  <a:srgbClr val="FFC000"/>
                </a:solidFill>
              </a:rPr>
              <a:t> про ЄС</a:t>
            </a:r>
            <a:endParaRPr lang="en-US" sz="4000" dirty="0">
              <a:solidFill>
                <a:srgbClr val="FFC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731838"/>
            <a:ext cx="8001000" cy="4602162"/>
          </a:xfrm>
        </p:spPr>
        <p:txBody>
          <a:bodyPr rtlCol="0">
            <a:noAutofit/>
          </a:bodyPr>
          <a:lstStyle/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b="1" dirty="0" smtClean="0">
                <a:solidFill>
                  <a:schemeClr val="bg1">
                    <a:lumMod val="50000"/>
                  </a:schemeClr>
                </a:solidFill>
              </a:rPr>
              <a:t>Приклади, в т. ч., практичні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uk-UA" b="1" dirty="0" smtClean="0">
                <a:solidFill>
                  <a:schemeClr val="bg1">
                    <a:lumMod val="50000"/>
                  </a:schemeClr>
                </a:solidFill>
              </a:rPr>
              <a:t>неурядові та бізнес-організації</a:t>
            </a: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ТПП та професійні асоціації 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напр., Словацька сільськогосподарсько-харчова палата – асоціація компаній, які працюють у галузі сільського господарства та продуктів харчування. Веб-сайт, внутрішня комунікація, конгреси на різні теми, в т. ч., з питань виконання (обстоювання, впровадження тощо) економічної політики)</a:t>
            </a:r>
            <a:endParaRPr lang="en-US" sz="17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НУО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спеціалізовані проекти, напр.,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www.malepodnikanie.sk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 – </a:t>
            </a: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інформація для МСП щодо створення компанії, обліку та звітності, маркетингу, фінансування (в т. ч., з ЄС), та внутрішніх аспектів діяльності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Платні послуги та ЗМІ 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спеціалізовані послуги (напр., у ЄС -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hlinkClick r:id="rId3"/>
              </a:rPr>
              <a:t>www.edotacie.sk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 – </a:t>
            </a: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) з питань фінансування ЄС, </a:t>
            </a:r>
            <a:r>
              <a:rPr lang="uk-UA" sz="1700" dirty="0" err="1" smtClean="0">
                <a:solidFill>
                  <a:schemeClr val="bg1">
                    <a:lumMod val="50000"/>
                  </a:schemeClr>
                </a:solidFill>
              </a:rPr>
              <a:t>теле-</a:t>
            </a: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 та радіо підтримки,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700" dirty="0" smtClean="0">
                <a:solidFill>
                  <a:schemeClr val="bg1">
                    <a:lumMod val="50000"/>
                  </a:schemeClr>
                </a:solidFill>
              </a:rPr>
              <a:t>статей у ЗМІ, спеціалізовані виставки, інтерв'ю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85800" y="4953000"/>
            <a:ext cx="80010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Канали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стратегії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br>
              <a:rPr lang="ru-RU" sz="4000" dirty="0" smtClean="0">
                <a:solidFill>
                  <a:srgbClr val="FFC000"/>
                </a:solidFill>
              </a:rPr>
            </a:br>
            <a:r>
              <a:rPr lang="ru-RU" sz="4000" dirty="0" err="1" smtClean="0">
                <a:solidFill>
                  <a:srgbClr val="FFC000"/>
                </a:solidFill>
              </a:rPr>
              <a:t>поширення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знань</a:t>
            </a:r>
            <a:r>
              <a:rPr lang="ru-RU" sz="4000" dirty="0" smtClean="0">
                <a:solidFill>
                  <a:srgbClr val="FFC000"/>
                </a:solidFill>
              </a:rPr>
              <a:t> про ЄС</a:t>
            </a:r>
            <a:endParaRPr lang="en-US" sz="4000" dirty="0">
              <a:solidFill>
                <a:srgbClr val="FFC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1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Рисунок 6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6482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Європейські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підготовки</a:t>
            </a:r>
            <a:r>
              <a:rPr lang="ru-RU" sz="4000" dirty="0" smtClean="0">
                <a:solidFill>
                  <a:srgbClr val="FFC000"/>
                </a:solidFill>
              </a:rPr>
              <a:t> до </a:t>
            </a:r>
            <a:r>
              <a:rPr lang="ru-RU" sz="4000" dirty="0" err="1" smtClean="0">
                <a:solidFill>
                  <a:srgbClr val="FFC000"/>
                </a:solidFill>
              </a:rPr>
              <a:t>вступу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структурні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39163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Приклад з практики: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HYZA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Ця словацька компанія-виробник продукції птахівництва отримала реєстраційний номер, що дозволяв розміщувати продукцію на ринку ЄС, у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2003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р.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до приєднання Словаччини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Для підготовки до вступу й задоволення потреби у забезпеченні відповідності технічним нормам ЄС,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HYZA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використала програму допомоги перед вступом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SAPARD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20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проектів, заявки по яких подала компанія,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16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були схвалені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731838"/>
            <a:ext cx="8001000" cy="4602162"/>
          </a:xfrm>
        </p:spPr>
        <p:txBody>
          <a:bodyPr rtlCol="0">
            <a:noAutofit/>
          </a:bodyPr>
          <a:lstStyle/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Приклади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, в т. ч.,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практичні</a:t>
            </a: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 сільське господарство та харчова промисловість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000" dirty="0" smtClean="0">
                <a:solidFill>
                  <a:schemeClr val="bg1">
                    <a:lumMod val="50000"/>
                  </a:schemeClr>
                </a:solidFill>
              </a:rPr>
              <a:t>Переклад, індивідуальна адаптація та ухвалення європейських норм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Законодавство ЄС про безпеку продуктів харчування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Національне законодавство про продукти харчування та пов'язані питання (запропоноване Міністерством сільського господарства у співпраці з групами інтересів)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Розпорядчі акти, опрацьовані групами інтересів, пов'язаними зі Словацькою сільськогосподарсько-харчовою палатою – Харчовий кодекс Словацької Республіки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85800" y="4953000"/>
            <a:ext cx="80010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200" dirty="0" err="1" smtClean="0">
                <a:solidFill>
                  <a:srgbClr val="FFC000"/>
                </a:solidFill>
              </a:rPr>
              <a:t>Канали</a:t>
            </a:r>
            <a:r>
              <a:rPr lang="ru-RU" sz="4200" dirty="0" smtClean="0">
                <a:solidFill>
                  <a:srgbClr val="FFC000"/>
                </a:solidFill>
              </a:rPr>
              <a:t> та </a:t>
            </a:r>
            <a:r>
              <a:rPr lang="ru-RU" sz="4200" dirty="0" err="1" smtClean="0">
                <a:solidFill>
                  <a:srgbClr val="FFC000"/>
                </a:solidFill>
              </a:rPr>
              <a:t>стратегії</a:t>
            </a:r>
            <a:r>
              <a:rPr lang="ru-RU" sz="4200" dirty="0" smtClean="0">
                <a:solidFill>
                  <a:srgbClr val="FFC000"/>
                </a:solidFill>
              </a:rPr>
              <a:t> </a:t>
            </a:r>
            <a:r>
              <a:rPr lang="ru-RU" sz="4200" dirty="0" err="1" smtClean="0">
                <a:solidFill>
                  <a:srgbClr val="FFC000"/>
                </a:solidFill>
              </a:rPr>
              <a:t>поширення</a:t>
            </a:r>
            <a:r>
              <a:rPr lang="ru-RU" sz="4200" dirty="0" smtClean="0">
                <a:solidFill>
                  <a:srgbClr val="FFC000"/>
                </a:solidFill>
              </a:rPr>
              <a:t> </a:t>
            </a:r>
            <a:r>
              <a:rPr lang="ru-RU" sz="4200" dirty="0" err="1" smtClean="0">
                <a:solidFill>
                  <a:srgbClr val="FFC000"/>
                </a:solidFill>
              </a:rPr>
              <a:t>знань</a:t>
            </a:r>
            <a:r>
              <a:rPr lang="ru-RU" sz="4200" dirty="0" smtClean="0">
                <a:solidFill>
                  <a:srgbClr val="FFC000"/>
                </a:solidFill>
              </a:rPr>
              <a:t> про </a:t>
            </a:r>
            <a:r>
              <a:rPr lang="ru-RU" sz="4200" dirty="0" err="1" smtClean="0">
                <a:solidFill>
                  <a:srgbClr val="FFC000"/>
                </a:solidFill>
              </a:rPr>
              <a:t>ЄС</a:t>
            </a:r>
            <a:endParaRPr lang="en-US" sz="4200" dirty="0">
              <a:solidFill>
                <a:srgbClr val="FFC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953000"/>
            <a:ext cx="80010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200" dirty="0" err="1" smtClean="0">
                <a:solidFill>
                  <a:srgbClr val="FFC000"/>
                </a:solidFill>
              </a:rPr>
              <a:t>Канали</a:t>
            </a:r>
            <a:r>
              <a:rPr lang="ru-RU" sz="4200" dirty="0" smtClean="0">
                <a:solidFill>
                  <a:srgbClr val="FFC000"/>
                </a:solidFill>
              </a:rPr>
              <a:t> та </a:t>
            </a:r>
            <a:r>
              <a:rPr lang="ru-RU" sz="4200" dirty="0" err="1" smtClean="0">
                <a:solidFill>
                  <a:srgbClr val="FFC000"/>
                </a:solidFill>
              </a:rPr>
              <a:t>стратегії</a:t>
            </a:r>
            <a:r>
              <a:rPr lang="ru-RU" sz="4200" dirty="0" smtClean="0">
                <a:solidFill>
                  <a:srgbClr val="FFC000"/>
                </a:solidFill>
              </a:rPr>
              <a:t> </a:t>
            </a:r>
            <a:r>
              <a:rPr lang="ru-RU" sz="4200" dirty="0" err="1" smtClean="0">
                <a:solidFill>
                  <a:srgbClr val="FFC000"/>
                </a:solidFill>
              </a:rPr>
              <a:t>поширення</a:t>
            </a:r>
            <a:r>
              <a:rPr lang="ru-RU" sz="4200" dirty="0" smtClean="0">
                <a:solidFill>
                  <a:srgbClr val="FFC000"/>
                </a:solidFill>
              </a:rPr>
              <a:t> </a:t>
            </a:r>
            <a:r>
              <a:rPr lang="ru-RU" sz="4200" dirty="0" err="1" smtClean="0">
                <a:solidFill>
                  <a:srgbClr val="FFC000"/>
                </a:solidFill>
              </a:rPr>
              <a:t>знань</a:t>
            </a:r>
            <a:r>
              <a:rPr lang="ru-RU" sz="4200" dirty="0" smtClean="0">
                <a:solidFill>
                  <a:srgbClr val="FFC000"/>
                </a:solidFill>
              </a:rPr>
              <a:t> про </a:t>
            </a:r>
            <a:r>
              <a:rPr lang="ru-RU" sz="4200" dirty="0" err="1" smtClean="0">
                <a:solidFill>
                  <a:srgbClr val="FFC000"/>
                </a:solidFill>
              </a:rPr>
              <a:t>ЄС</a:t>
            </a:r>
            <a:endParaRPr lang="en-US" sz="4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731838"/>
            <a:ext cx="7772400" cy="4221162"/>
          </a:xfrm>
        </p:spPr>
        <p:txBody>
          <a:bodyPr>
            <a:noAutofit/>
          </a:bodyPr>
          <a:lstStyle/>
          <a:p>
            <a:r>
              <a:rPr lang="uk-UA" sz="1800" b="1" smtClean="0">
                <a:solidFill>
                  <a:srgbClr val="7F7F7F"/>
                </a:solidFill>
              </a:rPr>
              <a:t>Практичний приклад процесу залучення коштів ЄС, організаційної та інформаційної стратегії (Словаччина)</a:t>
            </a:r>
            <a:endParaRPr lang="en-US" sz="1800" b="1" smtClean="0">
              <a:solidFill>
                <a:srgbClr val="7F7F7F"/>
              </a:solidFill>
            </a:endParaRPr>
          </a:p>
          <a:p>
            <a:pPr lvl="1"/>
            <a:r>
              <a:rPr lang="en-US" sz="1600" smtClean="0">
                <a:solidFill>
                  <a:srgbClr val="7F7F7F"/>
                </a:solidFill>
              </a:rPr>
              <a:t>Národný strategický referenčný rámec (NSFR) – </a:t>
            </a:r>
            <a:r>
              <a:rPr lang="uk-UA" sz="1600" smtClean="0">
                <a:solidFill>
                  <a:srgbClr val="7F7F7F"/>
                </a:solidFill>
              </a:rPr>
              <a:t>Національна стратегічна рамкова референтна система</a:t>
            </a:r>
            <a:endParaRPr lang="en-US" sz="1600" smtClean="0">
              <a:solidFill>
                <a:srgbClr val="7F7F7F"/>
              </a:solidFill>
            </a:endParaRPr>
          </a:p>
          <a:p>
            <a:pPr lvl="1"/>
            <a:r>
              <a:rPr lang="uk-UA" sz="1600" smtClean="0">
                <a:solidFill>
                  <a:srgbClr val="7F7F7F"/>
                </a:solidFill>
              </a:rPr>
              <a:t>Уряд узгоджує операційні програми з </a:t>
            </a:r>
            <a:r>
              <a:rPr lang="ru-RU" sz="1600" smtClean="0">
                <a:solidFill>
                  <a:srgbClr val="7F7F7F"/>
                </a:solidFill>
              </a:rPr>
              <a:t>Європейською комісією</a:t>
            </a:r>
            <a:r>
              <a:rPr lang="en-US" sz="1600" smtClean="0">
                <a:solidFill>
                  <a:srgbClr val="7F7F7F"/>
                </a:solidFill>
              </a:rPr>
              <a:t>(</a:t>
            </a:r>
            <a:r>
              <a:rPr lang="uk-UA" sz="1600" smtClean="0">
                <a:solidFill>
                  <a:srgbClr val="7F7F7F"/>
                </a:solidFill>
              </a:rPr>
              <a:t>віце-прем'єр з європейських питань</a:t>
            </a:r>
            <a:r>
              <a:rPr lang="en-US" sz="1600" smtClean="0">
                <a:solidFill>
                  <a:srgbClr val="7F7F7F"/>
                </a:solidFill>
              </a:rPr>
              <a:t>, </a:t>
            </a:r>
            <a:r>
              <a:rPr lang="uk-UA" sz="1600" smtClean="0">
                <a:solidFill>
                  <a:srgbClr val="7F7F7F"/>
                </a:solidFill>
              </a:rPr>
              <a:t>віце-прем'єр з питань фондів ЄС</a:t>
            </a:r>
            <a:r>
              <a:rPr lang="en-US" sz="1600" smtClean="0">
                <a:solidFill>
                  <a:srgbClr val="7F7F7F"/>
                </a:solidFill>
              </a:rPr>
              <a:t>)</a:t>
            </a:r>
          </a:p>
          <a:p>
            <a:pPr lvl="1"/>
            <a:r>
              <a:rPr lang="uk-UA" sz="1600" smtClean="0">
                <a:solidFill>
                  <a:srgbClr val="7F7F7F"/>
                </a:solidFill>
              </a:rPr>
              <a:t>Делегування повноважень через міністерства та спеціалізовані установи, які розподіляють кошти на конкурсній основі</a:t>
            </a:r>
            <a:r>
              <a:rPr lang="en-US" sz="1600" smtClean="0">
                <a:solidFill>
                  <a:srgbClr val="7F7F7F"/>
                </a:solidFill>
              </a:rPr>
              <a:t> (</a:t>
            </a:r>
            <a:r>
              <a:rPr lang="uk-UA" sz="1600" smtClean="0">
                <a:solidFill>
                  <a:srgbClr val="7F7F7F"/>
                </a:solidFill>
              </a:rPr>
              <a:t>напр., Словацьке інноваційне та енергетичне агентство, Агентство сільськогосподарських платежів</a:t>
            </a:r>
            <a:r>
              <a:rPr lang="en-US" sz="1600" smtClean="0">
                <a:solidFill>
                  <a:srgbClr val="7F7F7F"/>
                </a:solidFill>
              </a:rPr>
              <a:t>)</a:t>
            </a:r>
          </a:p>
          <a:p>
            <a:pPr lvl="1"/>
            <a:r>
              <a:rPr lang="uk-UA" sz="1600" smtClean="0">
                <a:solidFill>
                  <a:srgbClr val="7F7F7F"/>
                </a:solidFill>
              </a:rPr>
              <a:t>Уряд координує початкову кампанію </a:t>
            </a:r>
            <a:r>
              <a:rPr lang="en-US" sz="1600" smtClean="0">
                <a:solidFill>
                  <a:srgbClr val="7F7F7F"/>
                </a:solidFill>
              </a:rPr>
              <a:t>(</a:t>
            </a:r>
            <a:r>
              <a:rPr lang="uk-UA" sz="1600" smtClean="0">
                <a:solidFill>
                  <a:srgbClr val="7F7F7F"/>
                </a:solidFill>
              </a:rPr>
              <a:t>конференції</a:t>
            </a:r>
            <a:r>
              <a:rPr lang="en-US" sz="1600" smtClean="0">
                <a:solidFill>
                  <a:srgbClr val="7F7F7F"/>
                </a:solidFill>
              </a:rPr>
              <a:t>, </a:t>
            </a:r>
            <a:r>
              <a:rPr lang="uk-UA" sz="1600" smtClean="0">
                <a:solidFill>
                  <a:srgbClr val="7F7F7F"/>
                </a:solidFill>
              </a:rPr>
              <a:t>реклама на телебаченні, статті у ЗМІ, веб-сайт:</a:t>
            </a:r>
            <a:r>
              <a:rPr lang="en-US" sz="1600" smtClean="0">
                <a:solidFill>
                  <a:srgbClr val="7F7F7F"/>
                </a:solidFill>
              </a:rPr>
              <a:t> </a:t>
            </a:r>
            <a:r>
              <a:rPr lang="en-US" sz="1600" smtClean="0">
                <a:solidFill>
                  <a:srgbClr val="7F7F7F"/>
                </a:solidFill>
                <a:hlinkClick r:id="rId2"/>
              </a:rPr>
              <a:t>http://www.nsrr.sk/en/</a:t>
            </a:r>
            <a:r>
              <a:rPr lang="en-US" sz="1600" smtClean="0">
                <a:solidFill>
                  <a:srgbClr val="7F7F7F"/>
                </a:solidFill>
              </a:rPr>
              <a:t>)</a:t>
            </a:r>
          </a:p>
          <a:p>
            <a:pPr lvl="1"/>
            <a:r>
              <a:rPr lang="uk-UA" sz="1600" smtClean="0">
                <a:solidFill>
                  <a:srgbClr val="7F7F7F"/>
                </a:solidFill>
              </a:rPr>
              <a:t>Міністерства відповідають за виконання програм та подальше поширення інформації про них</a:t>
            </a:r>
            <a:endParaRPr lang="en-US" sz="1600" smtClean="0">
              <a:solidFill>
                <a:srgbClr val="7F7F7F"/>
              </a:solidFill>
            </a:endParaRPr>
          </a:p>
          <a:p>
            <a:pPr lvl="1"/>
            <a:r>
              <a:rPr lang="uk-UA" sz="1600" smtClean="0">
                <a:solidFill>
                  <a:srgbClr val="7F7F7F"/>
                </a:solidFill>
              </a:rPr>
              <a:t>Поширення інформації є умовою виконання окремих проектів</a:t>
            </a:r>
            <a:endParaRPr lang="en-US" sz="1600" smtClean="0">
              <a:solidFill>
                <a:srgbClr val="7F7F7F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FFC000"/>
                </a:solidFill>
              </a:rPr>
              <a:t>Ваш досвід, проблеми, пропозиції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315200" cy="3475037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dirty="0" smtClean="0">
                <a:solidFill>
                  <a:schemeClr val="bg1">
                    <a:lumMod val="50000"/>
                  </a:schemeClr>
                </a:solidFill>
              </a:rPr>
              <a:t>Яким є ваш досвід пошуку інформації про ринки та правила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dirty="0" smtClean="0">
                <a:solidFill>
                  <a:schemeClr val="bg1">
                    <a:lumMod val="50000"/>
                  </a:schemeClr>
                </a:solidFill>
              </a:rPr>
              <a:t>Які сфери є найбільш проблемними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dirty="0" smtClean="0">
                <a:solidFill>
                  <a:schemeClr val="bg1">
                    <a:lumMod val="50000"/>
                  </a:schemeClr>
                </a:solidFill>
              </a:rPr>
              <a:t>Які пропозиції щодо ресурсів, каналів комунікації та способів поширення інформації про ринки та правила ЄС в Україні маєте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2889" y="5181600"/>
            <a:ext cx="6512511" cy="9144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FFC000"/>
                </a:solidFill>
              </a:rPr>
              <a:t>Бібліографія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838200" y="731838"/>
            <a:ext cx="7502525" cy="4830762"/>
          </a:xfrm>
        </p:spPr>
        <p:txBody>
          <a:bodyPr rtlCol="0">
            <a:normAutofit fontScale="62500" lnSpcReduction="20000"/>
          </a:bodyPr>
          <a:lstStyle/>
          <a:p>
            <a:pPr marL="502920" indent="-457200" fontAlgn="auto">
              <a:buClr>
                <a:schemeClr val="accent6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EUR – Lex: </a:t>
            </a:r>
            <a:r>
              <a:rPr lang="uk-UA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Доступ до права Європейського союзу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http://eur-lex.europa.eu/homepage.html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02920" indent="-457200" fontAlgn="auto">
              <a:buClr>
                <a:schemeClr val="accent6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Європейська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комісія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1998. 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Періодичний звіт Комісії щодо ходу підготовки Словаччини до вступу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http://ec.europa.eu/enlargement/archives/pdf/key_documents/1998/slovakia_en.pdf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502920" indent="-457200" fontAlgn="auto">
              <a:buClr>
                <a:schemeClr val="accent6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Європейська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комісія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1999. 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Періодичний звіт Комісії щодо ходу підготовки Словаччини до вступу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hlinkClick r:id="rId4"/>
              </a:rPr>
              <a:t>http://ec.europa.eu/enlargement/archives/pdf/key_documents/1999/slovakia_en.pdf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502920" indent="-457200" fontAlgn="auto">
              <a:buClr>
                <a:schemeClr val="accent6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Європейська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комісія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Загальне законодавство щодо продуктів харчування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hlinkClick r:id="rId5"/>
              </a:rPr>
              <a:t>http://ec.europa.eu/food/food/foodlaw/index_en.htm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02920" indent="-457200" fontAlgn="auto">
              <a:buClr>
                <a:schemeClr val="accent6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KUBICKA, E., PIOVARCI, A. 2014. 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Передання ноу-хау малим та середнім підприємствам Грузії, Молдови та України. </a:t>
            </a:r>
            <a:r>
              <a:rPr lang="uk-UA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“Біла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uk-UA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книга”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Україна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502920" indent="-457200" fontAlgn="auto">
              <a:buClr>
                <a:schemeClr val="accent6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MATOVCIKOVA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D., SUTHE M. &amp; WHITE M. (2011). 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Огляд Європейського союзу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путівник Європейським союзом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Vysoka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skola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manazmentu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City University of Seattle: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Trencin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Slovakia.</a:t>
            </a:r>
          </a:p>
          <a:p>
            <a:pPr marL="502920" indent="-457200" fontAlgn="auto">
              <a:buClr>
                <a:schemeClr val="accent6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SUTELA, P. (2012). </a:t>
            </a:r>
            <a:r>
              <a:rPr lang="uk-UA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Здібна, але… Економіка України з </a:t>
            </a:r>
            <a:r>
              <a:rPr lang="en-US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1991</a:t>
            </a:r>
            <a:r>
              <a:rPr lang="uk-UA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року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Carnegie Endowment for International Peace. Available at: </a:t>
            </a: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hlinkClick r:id="rId6"/>
              </a:rPr>
              <a:t>http://carnegieendowment.org/2012/03/09/underachiever-ukraine-s-economy-since-1991</a:t>
            </a:r>
            <a:r>
              <a:rPr lang="en-US" sz="2400" u="sng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6"/>
              </a:rPr>
              <a:t>#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6" name="Рисунок 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1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Рисунок 6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181600"/>
            <a:ext cx="6512511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FFC000"/>
                </a:solidFill>
              </a:rPr>
              <a:t>Дякуємо!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6400800" cy="4449762"/>
          </a:xfrm>
        </p:spPr>
        <p:txBody>
          <a:bodyPr rtlCol="0">
            <a:normAutofit fontScale="70000" lnSpcReduction="20000"/>
          </a:bodyPr>
          <a:lstStyle/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Erik </a:t>
            </a:r>
            <a:r>
              <a:rPr lang="en-US" b="1" dirty="0" err="1">
                <a:solidFill>
                  <a:schemeClr val="bg1">
                    <a:lumMod val="50000"/>
                  </a:schemeClr>
                </a:solidFill>
              </a:rPr>
              <a:t>Kubička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1">
                    <a:lumMod val="50000"/>
                  </a:schemeClr>
                </a:solidFill>
              </a:rPr>
              <a:t>PhDr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., MBA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City University of Seattle/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Vysoká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škola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manažmentu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v 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Trenčíne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Bezručova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64, 911 01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Trenčín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E-mail: </a:t>
            </a:r>
            <a:r>
              <a:rPr lang="en-US" u="sng" dirty="0">
                <a:solidFill>
                  <a:schemeClr val="bg1">
                    <a:lumMod val="50000"/>
                  </a:schemeClr>
                </a:solidFill>
                <a:hlinkClick r:id="rId2"/>
              </a:rPr>
              <a:t>ekubicka@vsm.sk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Andrej </a:t>
            </a:r>
            <a:r>
              <a:rPr lang="en-US" b="1" dirty="0" err="1">
                <a:solidFill>
                  <a:schemeClr val="bg1">
                    <a:lumMod val="50000"/>
                  </a:schemeClr>
                </a:solidFill>
              </a:rPr>
              <a:t>Piovarči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1">
                    <a:lumMod val="50000"/>
                  </a:schemeClr>
                </a:solidFill>
              </a:rPr>
              <a:t>Ing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., PhD.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City University of Seattle/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Vysoká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škola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manažmentu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v 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Trenčíne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Panónska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cesta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17, 851 04 Bratislava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E-mail: </a:t>
            </a:r>
            <a:r>
              <a:rPr lang="en-US" u="sng" dirty="0">
                <a:solidFill>
                  <a:schemeClr val="bg1">
                    <a:lumMod val="50000"/>
                  </a:schemeClr>
                </a:solidFill>
                <a:hlinkClick r:id="rId3"/>
              </a:rPr>
              <a:t>apiovarci@vsm.sk</a:t>
            </a:r>
            <a:r>
              <a:rPr lang="en-US" u="sng" dirty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US" u="sng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en-US" u="sng" dirty="0">
              <a:solidFill>
                <a:schemeClr val="bg1">
                  <a:lumMod val="50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Вкажіть вашу адресу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ел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. пошти й ми відправимо вам матеріали цього практичного семінару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Презентації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PowerPoint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практичні семінари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1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і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2)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Витяг з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“Білої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книги”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проекту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“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GMU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”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Публікацію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“Європейський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союз.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Огляд”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Роздаткові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матеріали практичного семінару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6" name="Рисунок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1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Рисунок 6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9530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Європейські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підготовки</a:t>
            </a:r>
            <a:r>
              <a:rPr lang="ru-RU" sz="4000" dirty="0" smtClean="0">
                <a:solidFill>
                  <a:srgbClr val="FFC000"/>
                </a:solidFill>
              </a:rPr>
              <a:t> до </a:t>
            </a:r>
            <a:r>
              <a:rPr lang="ru-RU" sz="4000" dirty="0" err="1" smtClean="0">
                <a:solidFill>
                  <a:srgbClr val="FFC000"/>
                </a:solidFill>
              </a:rPr>
              <a:t>вступу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структурні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3152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Фонди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підготовки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до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вступу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ISPA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Надавала підтримку інфраструктурним проектам у пріоритетних для ЄС галузях охорони довкілля та транспорту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Цілі полягали в тому, аби ознайомити країни-кандидати з політикою, процедурами та принципами фінансування ЄС, допомогти їм швидше опанувати стандарти охорони довкілля ЄС, а також вдосконалити та розширити з'єднання з </a:t>
            </a:r>
            <a:r>
              <a:rPr lang="uk-UA" sz="1600" dirty="0" err="1" smtClean="0">
                <a:solidFill>
                  <a:schemeClr val="bg1">
                    <a:lumMod val="50000"/>
                  </a:schemeClr>
                </a:solidFill>
              </a:rPr>
              <a:t>трансєвропейськими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 транспортними мережами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Приклади проектів у Словаччині: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модернізація котельних, каналізаційних насосних та міських станцій переробки стічних вод; технічна підтримка Міністерства охорони навколишнього середовища у підготовці та виконанні інвестиційних проектів тощо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9530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Європейські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підготовки</a:t>
            </a:r>
            <a:r>
              <a:rPr lang="ru-RU" sz="4000" dirty="0" smtClean="0">
                <a:solidFill>
                  <a:srgbClr val="FFC000"/>
                </a:solidFill>
              </a:rPr>
              <a:t> до </a:t>
            </a:r>
            <a:r>
              <a:rPr lang="ru-RU" sz="4000" dirty="0" err="1" smtClean="0">
                <a:solidFill>
                  <a:srgbClr val="FFC000"/>
                </a:solidFill>
              </a:rPr>
              <a:t>вступу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структурні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3152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Фонди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підготовки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до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вступу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PHARE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Цілями програми були: укріплення органів та інститутів державного управління для забезпечення їх ефективного функціонування у ЄС; сприяння наближенню до розвиненого законодавства Співтовариства ; зменшення потреби у перехідному періоді;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сприяння економічному та суспільному єднанню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9530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Європейські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підготовки</a:t>
            </a:r>
            <a:r>
              <a:rPr lang="ru-RU" sz="4000" dirty="0" smtClean="0">
                <a:solidFill>
                  <a:srgbClr val="FFC000"/>
                </a:solidFill>
              </a:rPr>
              <a:t> до </a:t>
            </a:r>
            <a:r>
              <a:rPr lang="ru-RU" sz="4000" dirty="0" err="1" smtClean="0">
                <a:solidFill>
                  <a:srgbClr val="FFC000"/>
                </a:solidFill>
              </a:rPr>
              <a:t>вступу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структурні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731838"/>
            <a:ext cx="77724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Фонди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підготовки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до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вступу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PHARE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Приклади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проектів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у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Словаччині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Інституційний розвиток був спрямований на адаптацію та зміцнення демократичних інститутів, органів державної влади та організацій, відповідальних за впровадження та застосування законодавства Співтовариства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“Твіннінг”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– це ініціатива Європейської комісії, започаткована з метою допомогти країнам-кандидатам та третім країнам, які є сусідами ЄС, досягти можливості незалежно приймати, застосовувати та повністю виконувати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acquis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communautaire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ще до вступу до Європейського союзу. Ця ініціатива представляє собою співробітництво на рівні партнерства у проекті між двома країнами, одна з яких є країною-кандидатом, а інша – державою-членом ЄС. Вона також передбачає спільну роботу експертів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9530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err="1" smtClean="0">
                <a:solidFill>
                  <a:srgbClr val="FFC000"/>
                </a:solidFill>
              </a:rPr>
              <a:t>Європейські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підготовки</a:t>
            </a:r>
            <a:r>
              <a:rPr lang="ru-RU" sz="4000" dirty="0" smtClean="0">
                <a:solidFill>
                  <a:srgbClr val="FFC000"/>
                </a:solidFill>
              </a:rPr>
              <a:t> до </a:t>
            </a:r>
            <a:r>
              <a:rPr lang="ru-RU" sz="4000" dirty="0" err="1" smtClean="0">
                <a:solidFill>
                  <a:srgbClr val="FFC000"/>
                </a:solidFill>
              </a:rPr>
              <a:t>вступу</a:t>
            </a:r>
            <a:r>
              <a:rPr lang="ru-RU" sz="4000" dirty="0" smtClean="0">
                <a:solidFill>
                  <a:srgbClr val="FFC000"/>
                </a:solidFill>
              </a:rPr>
              <a:t> та </a:t>
            </a:r>
            <a:r>
              <a:rPr lang="ru-RU" sz="4000" dirty="0" err="1" smtClean="0">
                <a:solidFill>
                  <a:srgbClr val="FFC000"/>
                </a:solidFill>
              </a:rPr>
              <a:t>структурні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err="1" smtClean="0">
                <a:solidFill>
                  <a:srgbClr val="FFC000"/>
                </a:solidFill>
              </a:rPr>
              <a:t>фонди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731838"/>
            <a:ext cx="78486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Фонди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підготовки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до </a:t>
            </a: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вступу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PHARE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Приклади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проектів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у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Словаччині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Технічна допомога – там, де інституційний розвиток чи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“твіннінг”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(побратимство) не є найбільш прийнятним варіантом рішення, проекти здійснювалися у форматі технічної допомоги, пропонуючи можливості отримання дорадчої допомоги від платних консультантів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Прийняття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acquis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вимагає від країн-кандидатів коригування свого бізнес-сектору та основної інфраструктури з метою якнайшвидшого забезпечення відповідності стандартам Співтовариства.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Для цього необхідні істотні інвестиції, зокрема, у такі сфери, як охорона довкілля, ядерна безпека,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безпека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транспорту, умови праці, виробництво та продаж продуктів харчування, поінформованість споживачів та контроль за виробничими процесами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599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6476</TotalTime>
  <Words>4281</Words>
  <Application>Microsoft Office PowerPoint</Application>
  <PresentationFormat>On-screen Show (4:3)</PresentationFormat>
  <Paragraphs>477</Paragraphs>
  <Slides>54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Slipstream</vt:lpstr>
      <vt:lpstr>Ресурси та канали комунікації для поширення знань про ринки та правила ЄС  Практичний семінар, Київ (26 листопада 2014 р.)</vt:lpstr>
      <vt:lpstr>“Круглі столи”: висновки</vt:lpstr>
      <vt:lpstr>Інститути ЄС та приєднання: наслідки для МСП</vt:lpstr>
      <vt:lpstr>Європейські фонди підготовки до вступу та структурні фонди</vt:lpstr>
      <vt:lpstr>Європейські фонди підготовки до вступу та структурні фонди</vt:lpstr>
      <vt:lpstr>Європейські фонди підготовки до вступу та структурні фонди</vt:lpstr>
      <vt:lpstr>Європейські фонди підготовки до вступу та структурні фонди</vt:lpstr>
      <vt:lpstr>Європейські фонди підготовки до вступу та структурні фонди</vt:lpstr>
      <vt:lpstr>Європейські фонди підготовки до вступу та структурні фонди</vt:lpstr>
      <vt:lpstr>Європейські фонди підготовки до вступу та структурні фонди</vt:lpstr>
      <vt:lpstr>Європейські фонди підготовки до вступу та структурні фонди</vt:lpstr>
      <vt:lpstr>Європейські фонди підготовки до вступу та структурні фонди</vt:lpstr>
      <vt:lpstr>Європейські фонди підготовки до вступу та структурні фонди</vt:lpstr>
      <vt:lpstr>Європейські фонди підготовки до вступу та структурні фонди</vt:lpstr>
      <vt:lpstr>Європейські фонди підготовки до вступу та структурні фонди</vt:lpstr>
      <vt:lpstr>Європейські фонди підготовки до вступу та структурні фонди</vt:lpstr>
      <vt:lpstr>Європейські фонди підготовки до вступу та структурні фонди</vt:lpstr>
      <vt:lpstr>Європейські фонди підготовки до вступу та структурні фонди</vt:lpstr>
      <vt:lpstr>Європейські фонди підготовки до вступу та структурні фонди</vt:lpstr>
      <vt:lpstr>Інформація про ЄС: з чого почати?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Європейської комісії</vt:lpstr>
      <vt:lpstr>Європейська мережа підтримки підприємництва</vt:lpstr>
      <vt:lpstr>Європейська мережа підтримки підприємництва</vt:lpstr>
      <vt:lpstr>Європейська мережа підтримки підприємництва</vt:lpstr>
      <vt:lpstr>Europe Direct</vt:lpstr>
      <vt:lpstr>Europe Direct</vt:lpstr>
      <vt:lpstr>Europe Direct</vt:lpstr>
      <vt:lpstr>Веб-сайти ЄС</vt:lpstr>
      <vt:lpstr>Знання та інформація про ЄС у Словаччині</vt:lpstr>
      <vt:lpstr>Знання та інформація про ЄС у Словаччині</vt:lpstr>
      <vt:lpstr>Канали та стратегії поширення знань про ЄС</vt:lpstr>
      <vt:lpstr>Канали та стратегії  поширення знань про ЄС</vt:lpstr>
      <vt:lpstr>Канали та стратегії  поширення знань про ЄС</vt:lpstr>
      <vt:lpstr>Канали та стратегії поширення знань про ЄС</vt:lpstr>
      <vt:lpstr>Канали та стратегії поширення знань про ЄС</vt:lpstr>
      <vt:lpstr>Ваш досвід, проблеми, пропозиції</vt:lpstr>
      <vt:lpstr>Бібліографія</vt:lpstr>
      <vt:lpstr>Дякуємо!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Transfer of Know-How for Small and Mid-Size Businesses in Georgia, Moldova and Ukraine</dc:title>
  <dc:creator>Kubicka Erik</dc:creator>
  <cp:lastModifiedBy>Dariia</cp:lastModifiedBy>
  <cp:revision>146</cp:revision>
  <dcterms:created xsi:type="dcterms:W3CDTF">2014-04-22T07:29:37Z</dcterms:created>
  <dcterms:modified xsi:type="dcterms:W3CDTF">2014-11-25T10:43:25Z</dcterms:modified>
</cp:coreProperties>
</file>