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0"/>
  </p:notesMasterIdLst>
  <p:sldIdLst>
    <p:sldId id="256" r:id="rId2"/>
    <p:sldId id="311" r:id="rId3"/>
    <p:sldId id="310" r:id="rId4"/>
    <p:sldId id="303" r:id="rId5"/>
    <p:sldId id="305" r:id="rId6"/>
    <p:sldId id="306" r:id="rId7"/>
    <p:sldId id="307" r:id="rId8"/>
    <p:sldId id="308" r:id="rId9"/>
    <p:sldId id="316" r:id="rId10"/>
    <p:sldId id="317" r:id="rId11"/>
    <p:sldId id="318" r:id="rId12"/>
    <p:sldId id="319" r:id="rId13"/>
    <p:sldId id="342" r:id="rId14"/>
    <p:sldId id="302" r:id="rId15"/>
    <p:sldId id="304" r:id="rId16"/>
    <p:sldId id="312" r:id="rId17"/>
    <p:sldId id="314" r:id="rId18"/>
    <p:sldId id="337" r:id="rId19"/>
    <p:sldId id="338" r:id="rId20"/>
    <p:sldId id="339" r:id="rId21"/>
    <p:sldId id="341" r:id="rId22"/>
    <p:sldId id="315" r:id="rId23"/>
    <p:sldId id="345" r:id="rId24"/>
    <p:sldId id="323" r:id="rId25"/>
    <p:sldId id="325" r:id="rId26"/>
    <p:sldId id="326" r:id="rId27"/>
    <p:sldId id="331" r:id="rId28"/>
    <p:sldId id="332" r:id="rId29"/>
    <p:sldId id="333" r:id="rId30"/>
    <p:sldId id="344" r:id="rId31"/>
    <p:sldId id="346" r:id="rId32"/>
    <p:sldId id="329" r:id="rId33"/>
    <p:sldId id="334" r:id="rId34"/>
    <p:sldId id="336" r:id="rId35"/>
    <p:sldId id="343" r:id="rId36"/>
    <p:sldId id="340" r:id="rId37"/>
    <p:sldId id="274" r:id="rId38"/>
    <p:sldId id="273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ubicka Erik" initials="KE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11-20T16:53:48.804" idx="1">
    <p:pos x="5376" y="461"/>
    <p:text/>
  </p:cm>
  <p:cm authorId="0" dt="2014-11-20T16:53:50.223" idx="2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4DF03FF-23B7-4A91-89DF-330263EC91ED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F4CFE17-05CC-43DE-A166-B4C46E014C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D8501-079D-4A8A-9878-A1D3DF460E4A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6E446-342A-473B-99E0-7DA7045A7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06CC7-B1E2-443D-A22E-8E214451318A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7F15E-D41F-404E-8A4A-5F9CA615C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F1010-0547-43FB-801F-8B83634CA0D6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17652-9512-47EF-9D24-0BFF086C9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7B3B1-F65D-4C33-A3F3-9C6AD8833866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4A2DC-7137-4A51-A165-1561547B1C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AACA1-4906-4025-B52D-97F1B4149F8F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2E6C7-DA80-4797-B42C-478D9F2E8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6281D-3FFF-4B53-BF5E-E7F623056E74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E20CD-5D22-42E6-B072-D5916FBFE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E6EC9-F921-4935-A94F-1B22B18BA66D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5AD7B-C5A7-4742-B3FC-325CEE1929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43D72-23A6-4040-9CEB-EA0AEC2A1218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0C101-1D63-4440-AC8D-7F5E7AAD99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CD95E-D415-4A75-8A06-71D704442DEE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E2927-5EF1-4441-AB9E-EA16410FF8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B9424-32B0-4F8C-AA0B-1442B2C780A8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C41A7-DE4C-43EB-A0C8-7B70024AF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85B80-9166-441A-A6B7-F9280BD3328D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44E03-6568-4409-8ABF-C737EA8C8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7F0EF8-9FC8-4F7A-B4BE-4FF3D0832CA8}" type="datetimeFigureOut">
              <a:rPr lang="en-US"/>
              <a:pPr>
                <a:defRPr/>
              </a:pPr>
              <a:t>11/25/2014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F5DCE1-DB25-4848-88D8-38910AE5B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uropa.eu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ur-lex.europa.eu/homepage.html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://europa.eu/eu-law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uropa.eu/pol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uropa.eu/eu-life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c.europa.eu/enterprise/policies/european-standards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en.ec.europa.e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uropa.eu/europedirect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eufic.org/index/en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otacie.sk/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://www.malepodnikanie.sk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://ec.europa.eu/enlargement/archives/pdf/key_documents/1998/slovakia_en.pdf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://eur-lex.europa.eu/homepag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arnegieendowment.org/2012/03/09/underachiever-ukraine-s-economy-since-1991" TargetMode="External"/><Relationship Id="rId5" Type="http://schemas.openxmlformats.org/officeDocument/2006/relationships/hyperlink" Target="http://ec.europa.eu/food/food/foodlaw/index_en.htm" TargetMode="External"/><Relationship Id="rId10" Type="http://schemas.openxmlformats.org/officeDocument/2006/relationships/image" Target="../media/image4.jpeg"/><Relationship Id="rId4" Type="http://schemas.openxmlformats.org/officeDocument/2006/relationships/hyperlink" Target="http://ec.europa.eu/enlargement/archives/pdf/key_documents/1999/slovakia_en.pdf" TargetMode="External"/><Relationship Id="rId9" Type="http://schemas.openxmlformats.org/officeDocument/2006/relationships/image" Target="../media/image3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apiovarci@vsm.sk" TargetMode="External"/><Relationship Id="rId7" Type="http://schemas.openxmlformats.org/officeDocument/2006/relationships/image" Target="../media/image4.jpeg"/><Relationship Id="rId2" Type="http://schemas.openxmlformats.org/officeDocument/2006/relationships/hyperlink" Target="mailto:ekubicka@vsm.s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c.europa.eu/enlargement/archives/pdf/key_documents/1998/slovakia_en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1424" y="3581400"/>
            <a:ext cx="7848600" cy="1600200"/>
          </a:xfrm>
        </p:spPr>
        <p:txBody>
          <a:bodyPr/>
          <a:lstStyle/>
          <a:p>
            <a:pPr marL="18288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sz="2400" dirty="0" smtClean="0">
                <a:solidFill>
                  <a:srgbClr val="FFC000"/>
                </a:solidFill>
                <a:effectLst/>
              </a:rPr>
              <a:t>Інформаційні шляхи до ринків, законодавства та стандартів ЄС у харчовій промисловості та інших галузях</a:t>
            </a:r>
            <a:r>
              <a:rPr lang="en-US" sz="2400" dirty="0" smtClean="0">
                <a:solidFill>
                  <a:srgbClr val="FFC000"/>
                </a:solidFill>
                <a:effectLst/>
              </a:rPr>
              <a:t/>
            </a:r>
            <a:br>
              <a:rPr lang="en-US" sz="2400" dirty="0" smtClean="0">
                <a:solidFill>
                  <a:srgbClr val="FFC000"/>
                </a:solidFill>
                <a:effectLst/>
              </a:rPr>
            </a:br>
            <a:r>
              <a:rPr lang="en-US" sz="2400" dirty="0" smtClean="0">
                <a:solidFill>
                  <a:srgbClr val="FFC000"/>
                </a:solidFill>
                <a:effectLst/>
              </a:rPr>
              <a:t/>
            </a:r>
            <a:br>
              <a:rPr lang="en-US" sz="2400" dirty="0" smtClean="0">
                <a:solidFill>
                  <a:srgbClr val="FFC000"/>
                </a:solidFill>
                <a:effectLst/>
              </a:rPr>
            </a:br>
            <a:r>
              <a:rPr lang="uk-UA" sz="2000" dirty="0" smtClean="0">
                <a:solidFill>
                  <a:srgbClr val="FFC000"/>
                </a:solidFill>
                <a:effectLst/>
              </a:rPr>
              <a:t> Практичний семінар, Київ</a:t>
            </a:r>
            <a:r>
              <a:rPr lang="en-US" sz="1800" dirty="0" smtClean="0">
                <a:solidFill>
                  <a:srgbClr val="FFC000"/>
                </a:solidFill>
                <a:effectLst/>
              </a:rPr>
              <a:t> (26</a:t>
            </a:r>
            <a:r>
              <a:rPr lang="uk-UA" sz="1800" dirty="0" smtClean="0">
                <a:solidFill>
                  <a:srgbClr val="FFC000"/>
                </a:solidFill>
                <a:effectLst/>
              </a:rPr>
              <a:t> листопада</a:t>
            </a:r>
            <a:r>
              <a:rPr lang="en-US" sz="1800" dirty="0" smtClean="0">
                <a:solidFill>
                  <a:srgbClr val="FFC000"/>
                </a:solidFill>
                <a:effectLst/>
              </a:rPr>
              <a:t> 2014</a:t>
            </a:r>
            <a:r>
              <a:rPr lang="uk-UA" sz="1800" dirty="0" smtClean="0">
                <a:solidFill>
                  <a:srgbClr val="FFC000"/>
                </a:solidFill>
                <a:effectLst/>
              </a:rPr>
              <a:t> р.</a:t>
            </a:r>
            <a:r>
              <a:rPr lang="en-US" sz="1800" dirty="0" smtClean="0">
                <a:solidFill>
                  <a:srgbClr val="FFC000"/>
                </a:solidFill>
                <a:effectLst/>
              </a:rPr>
              <a:t>)</a:t>
            </a:r>
            <a:endParaRPr lang="en-US" sz="2000" dirty="0">
              <a:solidFill>
                <a:srgbClr val="FFC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41350" y="609600"/>
            <a:ext cx="7848600" cy="266700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Передання ноу-хау малим та середнім підприємствам Грузії, Молдові та Україні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16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USAID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CASE – 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Центр соціально-економічних досліджень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Польща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Інститут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CEVRO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Чеська Республіка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Європейський центр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ICEG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Угорщина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),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 Вища школа менеджменту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Словаччина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b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 співробітництві з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CASE </a:t>
            </a:r>
            <a:r>
              <a:rPr lang="uk-UA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-Грузія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CASE</a:t>
            </a:r>
            <a:r>
              <a:rPr lang="uk-UA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-Молдова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CASE</a:t>
            </a:r>
            <a:r>
              <a:rPr lang="uk-UA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-Україна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en-US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Міжнародним Вишеградським фондом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IVF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 Програмою </a:t>
            </a:r>
            <a:r>
              <a:rPr lang="uk-UA" sz="1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Вишеград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+</a:t>
            </a:r>
          </a:p>
          <a:p>
            <a:pPr algn="ctr" fontAlgn="auto">
              <a:spcAft>
                <a:spcPts val="0"/>
              </a:spcAft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641350" y="5715000"/>
            <a:ext cx="7162800" cy="609600"/>
          </a:xfrm>
        </p:spPr>
        <p:txBody>
          <a:bodyPr rtlCol="0">
            <a:noAutofit/>
          </a:bodyPr>
          <a:lstStyle/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400" b="1" cap="small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Ерік</a:t>
            </a:r>
            <a:r>
              <a:rPr lang="uk-UA" sz="1400" b="1" cap="smal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cap="small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Кубічка</a:t>
            </a:r>
            <a:r>
              <a:rPr lang="uk-UA" sz="1400" b="1" cap="smal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1400" b="1" cap="small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Андржей</a:t>
            </a:r>
            <a:r>
              <a:rPr lang="uk-UA" sz="1400" b="1" cap="small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cap="small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Піоварчі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Вища школа менеджменту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7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38600"/>
            <a:ext cx="7848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Інститути</a:t>
            </a:r>
            <a:r>
              <a:rPr lang="ru-RU" dirty="0" smtClean="0">
                <a:solidFill>
                  <a:srgbClr val="FFC000"/>
                </a:solidFill>
              </a:rPr>
              <a:t> ЄС та </a:t>
            </a:r>
            <a:r>
              <a:rPr lang="ru-RU" dirty="0" err="1" smtClean="0">
                <a:solidFill>
                  <a:srgbClr val="FFC000"/>
                </a:solidFill>
              </a:rPr>
              <a:t>приєднання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en-US" dirty="0" smtClean="0">
                <a:solidFill>
                  <a:srgbClr val="FFC000"/>
                </a:solidFill>
              </a:rPr>
              <a:t/>
            </a:r>
            <a:br>
              <a:rPr lang="en-US" dirty="0" smtClean="0">
                <a:solidFill>
                  <a:srgbClr val="FFC000"/>
                </a:solidFill>
              </a:rPr>
            </a:br>
            <a:r>
              <a:rPr lang="ru-RU" dirty="0" err="1" smtClean="0">
                <a:solidFill>
                  <a:srgbClr val="FFC000"/>
                </a:solidFill>
              </a:rPr>
              <a:t>наслідки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smtClean="0">
                <a:solidFill>
                  <a:srgbClr val="FFC000"/>
                </a:solidFill>
              </a:rPr>
              <a:t>для 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Три критерії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Політичний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незалежність, справедливість, верховенство права, демократія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Економічний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спільний ринок, економіка не може загинути під тиском вільного ринку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Acquis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communaitaire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прийняття законодавства ЄС або його розділів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648200"/>
            <a:ext cx="8458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Інститути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та </a:t>
            </a:r>
            <a:r>
              <a:rPr lang="ru-RU" dirty="0" err="1" smtClean="0">
                <a:solidFill>
                  <a:srgbClr val="FFC000"/>
                </a:solidFill>
              </a:rPr>
              <a:t>приєднання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наслідки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Копенгагенські критерії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Членство передбачає здатність кандидата брати на себе пов'язані з членством зобов'язання, в тому числі, щодо дотримання цілей політичного, економічного та валютного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союзу”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. Підтвердження кандидатського статусу також автоматично запускає механізми підтримки, покликані допомогти країнам підготуватися до вступу, в тому числі,  фінансові стимули, а також допомогу у трансформуванні транспортної інфраструктури,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поліпшенні стану довкілля, створенні необхідних інститутів та проведенні соціальних реформ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648200"/>
            <a:ext cx="86868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Інститути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та </a:t>
            </a:r>
            <a:r>
              <a:rPr lang="ru-RU" dirty="0" err="1" smtClean="0">
                <a:solidFill>
                  <a:srgbClr val="FFC000"/>
                </a:solidFill>
              </a:rPr>
              <a:t>приєднання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наслідки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9163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b="1" dirty="0" smtClean="0">
                <a:solidFill>
                  <a:schemeClr val="bg1">
                    <a:lumMod val="50000"/>
                  </a:schemeClr>
                </a:solidFill>
              </a:rPr>
              <a:t>Зобов'язання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sz="2000" b="1" dirty="0" smtClean="0">
                <a:solidFill>
                  <a:schemeClr val="bg1">
                    <a:lumMod val="50000"/>
                  </a:schemeClr>
                </a:solidFill>
              </a:rPr>
              <a:t>обмеження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sz="2000" b="1" dirty="0" smtClean="0">
                <a:solidFill>
                  <a:schemeClr val="bg1">
                    <a:lumMod val="50000"/>
                  </a:schemeClr>
                </a:solidFill>
              </a:rPr>
              <a:t>можливості</a:t>
            </a:r>
            <a:endParaRPr lang="en-US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Товари повинні відповідати стандартам ЄС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Орієнтація економіки на ЄС (необхідність перегляду окремих міжнародних торгівельних угод – напр., з РФ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Фінансова підтримка не лише інститутів та інфраструктури, але також компаній (напр.,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HYZA</a:t>
            </a: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 (див. наступний слайд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Тимчасові обмеження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напр., щодо переміщення робочої сили – тепер також для самозайнятих працівників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Реформи створять умови для припливу </a:t>
            </a:r>
            <a:r>
              <a:rPr lang="uk-UA" sz="1400" dirty="0" err="1" smtClean="0">
                <a:solidFill>
                  <a:schemeClr val="bg1">
                    <a:lumMod val="50000"/>
                  </a:schemeClr>
                </a:solidFill>
              </a:rPr>
              <a:t>ПІІ</a:t>
            </a: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 й відповідно, швидшого економічного зростання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Усе обговорюється 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держави можуть отримувати виключення з законодавства ЄС (напр., виробники бринзи та малі лікеро-горілчані підприємства у Словаччині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Обмеження допомоги сільгоспвиробникам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немає прямих виплат; фермери отримують 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55%</a:t>
            </a: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; щорічне підвищення на 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5%</a:t>
            </a: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; повна сума – через 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7 </a:t>
            </a: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років;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400" dirty="0" smtClean="0">
                <a:solidFill>
                  <a:schemeClr val="bg1">
                    <a:lumMod val="50000"/>
                  </a:schemeClr>
                </a:solidFill>
              </a:rPr>
              <a:t>загальна тенденція до зниження в рамках </a:t>
            </a:r>
            <a:r>
              <a:rPr lang="uk-UA" sz="1400" dirty="0" err="1" smtClean="0">
                <a:solidFill>
                  <a:schemeClr val="bg1">
                    <a:lumMod val="50000"/>
                  </a:schemeClr>
                </a:solidFill>
              </a:rPr>
              <a:t>ССП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648200"/>
            <a:ext cx="85344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Інститути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та </a:t>
            </a:r>
            <a:r>
              <a:rPr lang="ru-RU" dirty="0" err="1" smtClean="0">
                <a:solidFill>
                  <a:srgbClr val="FFC000"/>
                </a:solidFill>
              </a:rPr>
              <a:t>приєднання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наслідки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9163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Приклад з практики: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HYZA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Ця словацька компанія-виробник продукції птахівництва отримала реєстраційний номер, що дозволяв розміщувати продукцію на ринку ЄС, у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2003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р.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 приєднання Словаччини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Для підготовки до вступу й задоволення потреби у забезпеченні відповідності технічним нормам ЄС,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HYZA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використала програму допомоги перед вступом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SAPARD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20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проектів, заявки по яких подала компанія,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16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були схвалені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Інформація про ЄС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uk-UA" dirty="0" smtClean="0">
                <a:solidFill>
                  <a:srgbClr val="FFC000"/>
                </a:solidFill>
              </a:rPr>
              <a:t>з чого почати</a:t>
            </a:r>
            <a:r>
              <a:rPr lang="en-US" dirty="0" smtClean="0">
                <a:solidFill>
                  <a:srgbClr val="FFC000"/>
                </a:solidFill>
              </a:rPr>
              <a:t>?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3152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Офіційний </a:t>
            </a:r>
            <a:r>
              <a:rPr lang="uk-UA" sz="2800" b="1" dirty="0" err="1" smtClean="0">
                <a:solidFill>
                  <a:schemeClr val="bg1">
                    <a:lumMod val="50000"/>
                  </a:schemeClr>
                </a:solidFill>
              </a:rPr>
              <a:t>веб-сайт</a:t>
            </a: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 ЄС: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http://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europa.eu/index_en.htm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Як працює ЄС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ЄС за темами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Бізнес у ЄС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Законодавство ЄС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Матеріали перекладені мовами держав-членів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092" y="5562600"/>
            <a:ext cx="7396908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Офіційний </a:t>
            </a:r>
            <a:r>
              <a:rPr lang="uk-UA" dirty="0" err="1" smtClean="0">
                <a:solidFill>
                  <a:srgbClr val="FFC000"/>
                </a:solidFill>
              </a:rPr>
              <a:t>веб-сайт</a:t>
            </a:r>
            <a:r>
              <a:rPr lang="uk-UA" dirty="0" smtClean="0">
                <a:solidFill>
                  <a:srgbClr val="FFC000"/>
                </a:solidFill>
              </a:rPr>
              <a:t> ЄС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19459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838" y="457200"/>
            <a:ext cx="7167562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76800"/>
            <a:ext cx="82296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Офіційний </a:t>
            </a:r>
            <a:r>
              <a:rPr lang="uk-UA" dirty="0" err="1" smtClean="0">
                <a:solidFill>
                  <a:srgbClr val="FFC000"/>
                </a:solidFill>
              </a:rPr>
              <a:t>веб-сайт</a:t>
            </a:r>
            <a:r>
              <a:rPr lang="uk-UA" dirty="0" smtClean="0">
                <a:solidFill>
                  <a:srgbClr val="FFC000"/>
                </a:solidFill>
              </a:rPr>
              <a:t> ЄС: найцікавіше для 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304800"/>
            <a:ext cx="7315200" cy="4068763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Право ЄС: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http://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europa.eu/eu-law/index_en.htm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Договори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Нормативні акти, директиви, інші законодавчо-нормативні акти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Застосування права ЄС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Законодавство та прецедентне право ЄС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</a:rPr>
              <a:t>EU-Lex (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  <a:hlinkClick r:id="rId3"/>
              </a:rPr>
              <a:t>http://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hlinkClick r:id="rId3"/>
              </a:rPr>
              <a:t>eur-lex.europa.eu/homepage.html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Доступ до правничих документів 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Пошук до правничих та інших відкритих документах ЄС; оригінальні випуски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“Офіційного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вісника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ЄС”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 в електронному форматі 24-ма мовами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696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Офіційний </a:t>
            </a:r>
            <a:r>
              <a:rPr lang="uk-UA" dirty="0" err="1" smtClean="0">
                <a:solidFill>
                  <a:srgbClr val="FFC000"/>
                </a:solidFill>
              </a:rPr>
              <a:t>веб-сайт</a:t>
            </a:r>
            <a:r>
              <a:rPr lang="uk-UA" dirty="0" smtClean="0">
                <a:solidFill>
                  <a:srgbClr val="FFC000"/>
                </a:solidFill>
              </a:rPr>
              <a:t> ЄС: найцікавіше для 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40687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ЄС за темами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Теми від “А” до “Я”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http://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europa.eu/pol/index_en.htm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Бізнес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Митне оформлення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Безпека продуктів харчування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Науково-дослідницька та інноваційна діяльність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Оподаткування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Торгівля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Транспорт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...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Офіційний </a:t>
            </a:r>
            <a:r>
              <a:rPr lang="uk-UA" dirty="0" err="1" smtClean="0">
                <a:solidFill>
                  <a:srgbClr val="FFC000"/>
                </a:solidFill>
              </a:rPr>
              <a:t>веб-сайт</a:t>
            </a:r>
            <a:r>
              <a:rPr lang="uk-UA" dirty="0" smtClean="0">
                <a:solidFill>
                  <a:srgbClr val="FFC000"/>
                </a:solidFill>
              </a:rPr>
              <a:t> ЄС: найцікавіше для 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40687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ЄС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Інститути та органи ЄС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парламент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Комітет з сільського господарства та розвитку села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Рада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Європейського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союзу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та рибне господарство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комісія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 та розвиток села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економічно-соціальний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 та розвиток села та секція з охорони довкілля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регіонів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Комісія з природних ресурсів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Агентства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орган з б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езпеки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Управління Співтовариства з розмаїття рослин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Європейське агентство із захисту навколишнього середовища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Можливості фінансування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Гранти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Конкурси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заявок (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закупівлі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кошти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державного бюджету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Публікації, інформаційні бюлетені та статистичні звіти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Законодавство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Огляди законодавства ЄС у сільськогосподарській галузі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Договір про функціонування Європейського союзу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-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Статті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38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- 44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та рибне господарство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600"/>
            <a:ext cx="8000999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err="1" smtClean="0">
                <a:solidFill>
                  <a:srgbClr val="FFC000"/>
                </a:solidFill>
              </a:rPr>
              <a:t>“Круглі</a:t>
            </a:r>
            <a:r>
              <a:rPr lang="uk-UA" dirty="0" smtClean="0">
                <a:solidFill>
                  <a:srgbClr val="FFC000"/>
                </a:solidFill>
              </a:rPr>
              <a:t> </a:t>
            </a:r>
            <a:r>
              <a:rPr lang="uk-UA" dirty="0" err="1" smtClean="0">
                <a:solidFill>
                  <a:srgbClr val="FFC000"/>
                </a:solidFill>
              </a:rPr>
              <a:t>столи”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uk-UA" dirty="0" smtClean="0">
                <a:solidFill>
                  <a:srgbClr val="FFC000"/>
                </a:solidFill>
              </a:rPr>
              <a:t>висновки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934200" cy="39163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Зібрати якомога більше корисних посилань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напр., щодо стандартів, інших документів, програм допомоги тощо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в одному місці на порталі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Завантажити якомога більше практичних рекомендацій та проектів документів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напр., контрактів, прикладок тощо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Інформація про конкурсні закупівлі у ЄС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Допомога в координації зусиль бізнес-асоціацій для проведення спільних маркетингових досліджень на ринку ЄС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Організувати переклад документів по стандартах ЄС українською мовою (якщо цього досі не зроблено)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46482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304800"/>
            <a:ext cx="7467600" cy="4221163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Безпека продуктів харчування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Політика ЄС у сфері б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езпеки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спрямована на гарантування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Безпечних та поживних продуктів харчування та кормів для тварин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Високого рівня стану здоров'я та утримання тварин, захисту рослин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Достатньої прозорої інформації про походження, вміст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маркування та використання продуктів харчування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Можливості фінансування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Конкурси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заявок (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закупівлі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за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кошти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державного бюджету)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Законодавство</a:t>
            </a:r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Огляди з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аконодавства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щодо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б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езпеки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Договір 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– 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Стаття 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168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охорона здоров'я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), </a:t>
            </a:r>
            <a:r>
              <a:rPr lang="ru-RU" sz="1500" dirty="0" err="1" smtClean="0">
                <a:solidFill>
                  <a:schemeClr val="bg1">
                    <a:lumMod val="50000"/>
                  </a:schemeClr>
                </a:solidFill>
              </a:rPr>
              <a:t>Стаття</a:t>
            </a:r>
            <a:r>
              <a:rPr lang="ru-RU" sz="1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169 (</a:t>
            </a:r>
            <a:r>
              <a:rPr lang="uk-UA" sz="1500" dirty="0" smtClean="0">
                <a:solidFill>
                  <a:schemeClr val="bg1">
                    <a:lumMod val="50000"/>
                  </a:schemeClr>
                </a:solidFill>
              </a:rPr>
              <a:t>захист прав споживачів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533400"/>
            <a:ext cx="7543800" cy="4221163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</a:rPr>
              <a:t> за темами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Безпека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Публікації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інформаційні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бюлетені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статистичні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звіти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Інститути та органи 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парламент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Комітет з охорони навколишнього середовища, охорони здоров'я та б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езпеки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Рада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Європейського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союзу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працевлаштування, соціальна політика, питання охорони здоров'я та захисту прав споживачів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комісія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безпека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охорона здоров'я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захист прав споживачів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Європейський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економічно-соціальний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сільське господарство та розвиток села та секція з охорони довкілля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Комітет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регіонів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Комісія з природних ресурсів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Агентства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ЄС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орган з б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езпеки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Офіційний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веб-сайт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найцікавіше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6200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Здійснення підприємницької діяльності в ЄС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http://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europa.eu/eu-life/index_en.htm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err="1" smtClean="0">
                <a:solidFill>
                  <a:schemeClr val="bg1">
                    <a:lumMod val="50000"/>
                  </a:schemeClr>
                </a:solidFill>
              </a:rPr>
              <a:t>Стартапи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ПДВ та мита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Європейські стандарти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див. наст. слайд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Прийом на роботу та соц. забезпечення працівників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Імпортно-експортні операції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Фінансування, підтримка та фінансування ЄС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див. також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Workshop 2 PPT)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Правила щодо охорони довкілля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Закупівлі за кошти державного бюджету – правила на основні рекомендації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..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Офіційний </a:t>
            </a:r>
            <a:r>
              <a:rPr lang="uk-UA" dirty="0" err="1" smtClean="0">
                <a:solidFill>
                  <a:srgbClr val="FFC000"/>
                </a:solidFill>
              </a:rPr>
              <a:t>веб-сайт</a:t>
            </a:r>
            <a:r>
              <a:rPr lang="uk-UA" dirty="0" smtClean="0">
                <a:solidFill>
                  <a:srgbClr val="FFC000"/>
                </a:solidFill>
              </a:rPr>
              <a:t> Європейської комісії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620000" cy="4221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Європейські стандарти та нормативи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http://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ec.europa.eu/enterprise/policies/european-standards/index_en.htm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Метою цього є надання доступу до останніх переліків посилань на гармонізовані стандарти та інші європейські стандарти, що публікуються в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“Офіційному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віснику Європейського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Союзу”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OJEU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876800"/>
            <a:ext cx="8077200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Європейська</a:t>
            </a:r>
            <a:r>
              <a:rPr lang="ru-RU" dirty="0" smtClean="0">
                <a:solidFill>
                  <a:srgbClr val="FFC000"/>
                </a:solidFill>
              </a:rPr>
              <a:t> мережа </a:t>
            </a:r>
            <a:r>
              <a:rPr lang="ru-RU" dirty="0" err="1" smtClean="0">
                <a:solidFill>
                  <a:srgbClr val="FFC000"/>
                </a:solidFill>
              </a:rPr>
              <a:t>підтримки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підприємництва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315200" cy="42973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Про мережу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Сприяння малим компаніям у максимальному використанні можливостей ведення бізнесу в 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Основний інструмент стратегії ЄС щодо стимулювання економічного зростання та створення робочих місць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Об'єднує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600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організацій підтримки підприємців з більш ніж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50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країн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http://een.ec.europa.eu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/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Співфінансування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через Рамкову програму конкурентоспроможності та інновацій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029200"/>
            <a:ext cx="8153400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Європейська</a:t>
            </a:r>
            <a:r>
              <a:rPr lang="ru-RU" dirty="0" smtClean="0">
                <a:solidFill>
                  <a:srgbClr val="FFC000"/>
                </a:solidFill>
              </a:rPr>
              <a:t> мережа </a:t>
            </a:r>
            <a:r>
              <a:rPr lang="ru-RU" dirty="0" err="1" smtClean="0">
                <a:solidFill>
                  <a:srgbClr val="FFC000"/>
                </a:solidFill>
              </a:rPr>
              <a:t>підтримки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підприємництва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3152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Організації-члени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Включають в себе торгівельно-промислові палати, центри розвитку технологій, науково-дослідні інститути та агентства з розвитку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Більшість з них вже тривалий час надають підтримку місцевим компаніями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Вони знають сильні сторони та потреби своїх клієнтів, а також знають Європу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029200"/>
            <a:ext cx="8153400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Європейська</a:t>
            </a:r>
            <a:r>
              <a:rPr lang="ru-RU" dirty="0" smtClean="0">
                <a:solidFill>
                  <a:srgbClr val="FFC000"/>
                </a:solidFill>
              </a:rPr>
              <a:t> мережа </a:t>
            </a:r>
            <a:r>
              <a:rPr lang="ru-RU" dirty="0" err="1" smtClean="0">
                <a:solidFill>
                  <a:srgbClr val="FFC000"/>
                </a:solidFill>
              </a:rPr>
              <a:t>підтримки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підприємництва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315200" cy="40687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Послуги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Передання технологій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Доступ до фінансів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Консультації з права та стандартів ЄС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Права інтелектуальної власності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Можливість висловитися щодо права ЄС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Фінансування досліджень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600" dirty="0" smtClean="0">
                <a:solidFill>
                  <a:schemeClr val="bg1">
                    <a:lumMod val="50000"/>
                  </a:schemeClr>
                </a:solidFill>
              </a:rPr>
              <a:t>Вихід на міжнародну арену</a:t>
            </a:r>
            <a:endParaRPr lang="en-US" sz="26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6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10200"/>
            <a:ext cx="7696199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 smtClean="0">
                <a:solidFill>
                  <a:srgbClr val="FFC000"/>
                </a:solidFill>
              </a:rPr>
              <a:t>Europe Direct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731838"/>
            <a:ext cx="7696200" cy="46021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Про нас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  <a:hlinkClick r:id="rId2"/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http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hlinkClick r:id="rId2"/>
              </a:rPr>
              <a:t>://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europa.eu/europedirect/index_en.htm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Можете звернутися телефоном чи електронною поштою, використовуючи будь-яку офіційну мову ЄС – і ви отримаєте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Негайну відповідь по загальних питаннях стосовно ЄС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Рекомендації щодо кращих джерел інформації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дорадчої підтримки, разом з контактною інформацією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на рівні ЄС, національному чи місцевому рівні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Інформацію про ваші права та можливості як громадянина ЄС та про особливості їхнього використання (отримання дозволу на постійне проживання; визнання ваших кваліфікацій в іншій країні ЄС; як поскаржитися на небезпечний продукт тощо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Більш спеціалізовану інформацію (напр., по які гранти ЄС може звертатися ваша організація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Безкоштовна поштова доставка окремих публікацій ЄС</a:t>
            </a: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10200"/>
            <a:ext cx="7696199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 smtClean="0">
                <a:solidFill>
                  <a:srgbClr val="FFC000"/>
                </a:solidFill>
              </a:rPr>
              <a:t>Europe Direct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731838"/>
            <a:ext cx="7696200" cy="40687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Якщо у вас проблеми з навігацією </a:t>
            </a:r>
            <a:r>
              <a:rPr lang="uk-UA" sz="2400" dirty="0" err="1" smtClean="0">
                <a:solidFill>
                  <a:schemeClr val="bg1">
                    <a:lumMod val="50000"/>
                  </a:schemeClr>
                </a:solidFill>
              </a:rPr>
              <a:t>веб-сайтом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 Європейського союзу, скористайтеся </a:t>
            </a:r>
            <a:r>
              <a:rPr lang="uk-UA" sz="2400" dirty="0" err="1" smtClean="0">
                <a:solidFill>
                  <a:schemeClr val="bg1">
                    <a:lumMod val="50000"/>
                  </a:schemeClr>
                </a:solidFill>
              </a:rPr>
              <a:t>веб-чатом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, який допоможе знайти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Конкретні документи ЄС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законодавчі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акти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публікації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прес-релізи тощо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Довідкові публікації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звіти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статистичні дані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робочі документи тощо за окремими видами політики ЄС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Інформацію про європейську інтеграцію, історію, символи, інститути тощо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10200"/>
            <a:ext cx="7696199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 smtClean="0">
                <a:solidFill>
                  <a:srgbClr val="FFC000"/>
                </a:solidFill>
              </a:rPr>
              <a:t>Europe Direct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731838"/>
            <a:ext cx="7696200" cy="40687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Чого не може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Europe Direct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Вирішувати проблеми – він не зможе зареєструвати чи направити скаргу від вашого імені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хоча ми підкажемо, до кого звернутися у цій справі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Надавати коментарі з конкретних питань політики чи позиції ЄС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Надавати правничу допомогу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з тлумачення законів ЄС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372168"/>
            <a:ext cx="8382000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Інститути ЄС та приєднання</a:t>
            </a:r>
            <a:r>
              <a:rPr lang="en-US" dirty="0" smtClean="0">
                <a:solidFill>
                  <a:srgbClr val="FFC000"/>
                </a:solidFill>
              </a:rPr>
              <a:t>: </a:t>
            </a:r>
            <a:r>
              <a:rPr lang="uk-UA" dirty="0" smtClean="0">
                <a:solidFill>
                  <a:srgbClr val="FFC000"/>
                </a:solidFill>
              </a:rPr>
              <a:t>наслідки для 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dirty="0" smtClean="0">
                <a:solidFill>
                  <a:schemeClr val="bg1">
                    <a:lumMod val="50000"/>
                  </a:schemeClr>
                </a:solidFill>
              </a:rPr>
              <a:t>Європейський парламент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dirty="0" smtClean="0">
                <a:solidFill>
                  <a:schemeClr val="bg1">
                    <a:lumMod val="50000"/>
                  </a:schemeClr>
                </a:solidFill>
              </a:rPr>
              <a:t>Рада Європейського союзу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Європейська комісія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dirty="0" smtClean="0">
                <a:solidFill>
                  <a:schemeClr val="bg1">
                    <a:lumMod val="50000"/>
                  </a:schemeClr>
                </a:solidFill>
              </a:rPr>
              <a:t>Європейська рада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dirty="0" smtClean="0">
                <a:solidFill>
                  <a:schemeClr val="bg1">
                    <a:lumMod val="50000"/>
                  </a:schemeClr>
                </a:solidFill>
              </a:rPr>
              <a:t>Європейський суд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876800"/>
            <a:ext cx="7696199" cy="14478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Рада з європейської продовольчої інформації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731838"/>
            <a:ext cx="7696200" cy="36115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Рада з європейської продовольчої інформації (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EUFIC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– це неприбуткова організація, яка оприлюднює науково підтверджені відомості про поживну цінність та безпечність для здоров'я,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б</a:t>
            </a:r>
            <a:r>
              <a:rPr lang="ru-RU" sz="2400" dirty="0" err="1" smtClean="0">
                <a:solidFill>
                  <a:schemeClr val="bg1">
                    <a:lumMod val="50000"/>
                  </a:schemeClr>
                </a:solidFill>
              </a:rPr>
              <a:t>езпеку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bg1">
                    <a:lumMod val="50000"/>
                  </a:schemeClr>
                </a:solidFill>
              </a:rPr>
              <a:t>продуктів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bg1">
                    <a:lumMod val="50000"/>
                  </a:schemeClr>
                </a:solidFill>
              </a:rPr>
              <a:t>харчування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та їхню якість для того, щоб допомогти споживачам бути краще інформованими під час вибору добре збалансованого, безпечного та здорового режиму харчування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  <a:hlinkClick r:id="rId2"/>
              </a:rPr>
              <a:t>http://www.eufic.org/index/en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/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Інформація наявна 11-ма мовами, в т.ч., словацькою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953000"/>
            <a:ext cx="7315200" cy="1571432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err="1" smtClean="0">
                <a:solidFill>
                  <a:srgbClr val="FFC000"/>
                </a:solidFill>
              </a:rPr>
              <a:t>Веб-сайти</a:t>
            </a:r>
            <a:r>
              <a:rPr lang="uk-UA" dirty="0" smtClean="0">
                <a:solidFill>
                  <a:srgbClr val="FFC000"/>
                </a:solidFill>
              </a:rPr>
              <a:t> ЄС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90600" y="731838"/>
            <a:ext cx="7467600" cy="37639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Проблеми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обмеження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пост-контроль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Інформаційні ресурси офіційного сайту ЄС наявні лише мовами держав-членів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Прийняття законів  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Європейський рівень та ініціативи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Уряд, міністерства, групи інтересів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Впровадження нового </a:t>
            </a:r>
            <a:r>
              <a:rPr lang="ru-RU" dirty="0" err="1" smtClean="0">
                <a:solidFill>
                  <a:schemeClr val="bg1">
                    <a:lumMod val="50000"/>
                  </a:schemeClr>
                </a:solidFill>
              </a:rPr>
              <a:t>законодавства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Роль МСП, НУО та асоціацій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Співпраця МСП з органами державної влади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Див. також практичні приклади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724400"/>
            <a:ext cx="7696199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Інформація</a:t>
            </a:r>
            <a:r>
              <a:rPr lang="ru-RU" dirty="0" smtClean="0">
                <a:solidFill>
                  <a:srgbClr val="FFC000"/>
                </a:solidFill>
              </a:rPr>
              <a:t> про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у </a:t>
            </a:r>
            <a:r>
              <a:rPr lang="ru-RU" dirty="0" err="1" smtClean="0">
                <a:solidFill>
                  <a:srgbClr val="FFC000"/>
                </a:solidFill>
              </a:rPr>
              <a:t>Словаччині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731838"/>
            <a:ext cx="8001000" cy="4602162"/>
          </a:xfrm>
        </p:spPr>
        <p:txBody>
          <a:bodyPr rtlCol="0">
            <a:noAutofit/>
          </a:bodyPr>
          <a:lstStyle/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err="1" smtClean="0">
                <a:solidFill>
                  <a:schemeClr val="bg1">
                    <a:lumMod val="50000"/>
                  </a:schemeClr>
                </a:solidFill>
              </a:rPr>
              <a:t>Веб-сайти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 ЄС також перекладені словацькою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Europe Direct (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дзвінки, чат, </a:t>
            </a:r>
            <a:r>
              <a:rPr lang="uk-UA" sz="1800" dirty="0" err="1" smtClean="0">
                <a:solidFill>
                  <a:schemeClr val="bg1">
                    <a:lumMod val="50000"/>
                  </a:schemeClr>
                </a:solidFill>
              </a:rPr>
              <a:t>ел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. пошта, публікації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800" dirty="0" err="1" smtClean="0">
                <a:solidFill>
                  <a:schemeClr val="bg1">
                    <a:lumMod val="50000"/>
                  </a:schemeClr>
                </a:solidFill>
              </a:rPr>
              <a:t>Європейська</a:t>
            </a:r>
            <a:r>
              <a:rPr lang="ru-RU" sz="1800" dirty="0" smtClean="0">
                <a:solidFill>
                  <a:schemeClr val="bg1">
                    <a:lumMod val="50000"/>
                  </a:schemeClr>
                </a:solidFill>
              </a:rPr>
              <a:t> мережа </a:t>
            </a:r>
            <a:r>
              <a:rPr lang="ru-RU" sz="1800" dirty="0" err="1" smtClean="0">
                <a:solidFill>
                  <a:schemeClr val="bg1">
                    <a:lumMod val="50000"/>
                  </a:schemeClr>
                </a:solidFill>
              </a:rPr>
              <a:t>підтримки</a:t>
            </a:r>
            <a:r>
              <a:rPr lang="ru-RU" sz="1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50000"/>
                  </a:schemeClr>
                </a:solidFill>
              </a:rPr>
              <a:t>підприємництва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800" dirty="0" err="1" smtClean="0">
                <a:solidFill>
                  <a:schemeClr val="bg1">
                    <a:lumMod val="50000"/>
                  </a:schemeClr>
                </a:solidFill>
              </a:rPr>
              <a:t>веб-сайт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, конференції, практичні семінари, заходи, </a:t>
            </a:r>
            <a:r>
              <a:rPr lang="uk-UA" sz="1800" dirty="0" err="1" smtClean="0">
                <a:solidFill>
                  <a:schemeClr val="bg1">
                    <a:lumMod val="50000"/>
                  </a:schemeClr>
                </a:solidFill>
              </a:rPr>
              <a:t>ел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. повідомлення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Уряд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веб-сайти міністерств та інших органів державної влади та держустанов, кампанії, </a:t>
            </a:r>
            <a:r>
              <a:rPr lang="uk-UA" sz="1800" dirty="0" err="1" smtClean="0">
                <a:solidFill>
                  <a:schemeClr val="bg1">
                    <a:lumMod val="50000"/>
                  </a:schemeClr>
                </a:solidFill>
              </a:rPr>
              <a:t>теле-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 та </a:t>
            </a:r>
            <a:r>
              <a:rPr lang="uk-UA" sz="1800" dirty="0" err="1" smtClean="0">
                <a:solidFill>
                  <a:schemeClr val="bg1">
                    <a:lumMod val="50000"/>
                  </a:schemeClr>
                </a:solidFill>
              </a:rPr>
              <a:t>радіопідтримка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, періодичні видання, конференції, публікації, послуги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sz="1800" dirty="0" err="1" smtClean="0">
                <a:solidFill>
                  <a:schemeClr val="bg1">
                    <a:lumMod val="50000"/>
                  </a:schemeClr>
                </a:solidFill>
              </a:rPr>
              <a:t>ел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. повідомлення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НУО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веб-сайти, спеціалізовані організації, заходи, послуги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ТПП та професійні асоціації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веб-сайти, контактні центри, спілкування з членами)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ЗМІ та комерційні проекти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періодичні видання, спеціалізовані портали, платні послуги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217" y="4876800"/>
            <a:ext cx="7696199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Інформація</a:t>
            </a:r>
            <a:r>
              <a:rPr lang="ru-RU" dirty="0" smtClean="0">
                <a:solidFill>
                  <a:srgbClr val="FFC000"/>
                </a:solidFill>
              </a:rPr>
              <a:t> про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у </a:t>
            </a:r>
            <a:r>
              <a:rPr lang="ru-RU" dirty="0" err="1" smtClean="0">
                <a:solidFill>
                  <a:srgbClr val="FFC000"/>
                </a:solidFill>
              </a:rPr>
              <a:t>Словаччині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731838"/>
            <a:ext cx="8001000" cy="4602162"/>
          </a:xfrm>
        </p:spPr>
        <p:txBody>
          <a:bodyPr rtlCol="0">
            <a:noAutofit/>
          </a:bodyPr>
          <a:lstStyle/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Приклади,</a:t>
            </a:r>
            <a:r>
              <a:rPr lang="ru-RU" b="1" dirty="0" smtClean="0">
                <a:solidFill>
                  <a:schemeClr val="bg1">
                    <a:lumMod val="50000"/>
                  </a:schemeClr>
                </a:solidFill>
              </a:rPr>
              <a:t> в т. ч., </a:t>
            </a:r>
            <a:r>
              <a:rPr lang="ru-RU" b="1" dirty="0" err="1" smtClean="0">
                <a:solidFill>
                  <a:schemeClr val="bg1">
                    <a:lumMod val="50000"/>
                  </a:schemeClr>
                </a:solidFill>
              </a:rPr>
              <a:t>практичні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рівні ЄС та держави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600" dirty="0" err="1" smtClean="0">
                <a:solidFill>
                  <a:schemeClr val="bg1">
                    <a:lumMod val="50000"/>
                  </a:schemeClr>
                </a:solidFill>
              </a:rPr>
              <a:t>Європейська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 мережа </a:t>
            </a:r>
            <a:r>
              <a:rPr lang="ru-RU" sz="1600" dirty="0" err="1" smtClean="0">
                <a:solidFill>
                  <a:schemeClr val="bg1">
                    <a:lumMod val="50000"/>
                  </a:schemeClr>
                </a:solidFill>
              </a:rPr>
              <a:t>підтримки</a:t>
            </a:r>
            <a:r>
              <a:rPr lang="ru-RU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bg1">
                    <a:lumMod val="50000"/>
                  </a:schemeClr>
                </a:solidFill>
              </a:rPr>
              <a:t>підприємництва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у Словаччині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ділові партнерства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рекламування компаній та технологій, інформація та послуги щодо фінансування ЄС, конкурсів та тендерів у ЄС, передання технологій,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орієнтування є законодавстві ЄС (особливо у підприємницькій сфері), інформація про підприємницьку діяльність у ЄС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Словацьке агентство з розвитку підприємництва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державне агентство, яке займається наданням МСП інформації, послуг, фінансування тощо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Міністерства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напр., Міністерство сільського господарства та розвитку села – закони, директиви, норми, новини, рекламні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інформаційні кампанії на телебаченні (приміром, Програма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“Сільський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розвиток”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Спеціалізовані державні установи (напр.,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Агентство сільськогосподарських платежів – надає новини, детальні інструкції з виконання вимог законодавства (в т. ч., національного) Директив зі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ССП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 та інших директив ЄС,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інформацію про фінансування тощо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3366" y="4724400"/>
            <a:ext cx="7696199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Інформація</a:t>
            </a:r>
            <a:r>
              <a:rPr lang="ru-RU" dirty="0" smtClean="0">
                <a:solidFill>
                  <a:srgbClr val="FFC000"/>
                </a:solidFill>
              </a:rPr>
              <a:t> про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у </a:t>
            </a:r>
            <a:r>
              <a:rPr lang="ru-RU" dirty="0" err="1" smtClean="0">
                <a:solidFill>
                  <a:srgbClr val="FFC000"/>
                </a:solidFill>
              </a:rPr>
              <a:t>Словаччині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731838"/>
            <a:ext cx="8001000" cy="4602162"/>
          </a:xfrm>
        </p:spPr>
        <p:txBody>
          <a:bodyPr rtlCol="0">
            <a:noAutofit/>
          </a:bodyPr>
          <a:lstStyle/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Приклади, в т. ч., практичні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неурядові та бізнес-організації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ТПП та професійні асоціації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напр., Словацька сільськогосподарсько-харчова палата – асоціація компаній, які працюють у галузі сільського господарства та продуктів харчування. Веб-сайт, внутрішня комунікація, конгреси на різні теми, в т. ч., з питань виконання (обстоювання, впровадження тощо) економічної політики)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НУО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спеціалізовані проекти, напр.,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www.malepodnikanie.sk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–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інформація для МСП щодо створення компанії, обліку та звітності, маркетингу, фінансування (в т. ч., з ЄС), та внутрішніх аспектів діяльності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Платні послуги та ЗМІ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спеціалізовані послуги (напр., у ЄС -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hlinkClick r:id="rId3"/>
              </a:rPr>
              <a:t>www.edotacie.sk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–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) з питань фінансування ЄС, </a:t>
            </a:r>
            <a:r>
              <a:rPr lang="uk-UA" sz="1600" dirty="0" err="1" smtClean="0">
                <a:solidFill>
                  <a:schemeClr val="bg1">
                    <a:lumMod val="50000"/>
                  </a:schemeClr>
                </a:solidFill>
              </a:rPr>
              <a:t>теле-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 та радіо підтримки,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1600" dirty="0" smtClean="0">
                <a:solidFill>
                  <a:schemeClr val="bg1">
                    <a:lumMod val="50000"/>
                  </a:schemeClr>
                </a:solidFill>
              </a:rPr>
              <a:t>статей у ЗМІ, спеціалізовані виставки, інтерв'ю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800600"/>
            <a:ext cx="7696199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Інформація</a:t>
            </a:r>
            <a:r>
              <a:rPr lang="ru-RU" dirty="0" smtClean="0">
                <a:solidFill>
                  <a:srgbClr val="FFC000"/>
                </a:solidFill>
              </a:rPr>
              <a:t> про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у </a:t>
            </a:r>
            <a:r>
              <a:rPr lang="ru-RU" dirty="0" err="1" smtClean="0">
                <a:solidFill>
                  <a:srgbClr val="FFC000"/>
                </a:solidFill>
              </a:rPr>
              <a:t>Словаччині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731838"/>
            <a:ext cx="8001000" cy="4602162"/>
          </a:xfrm>
        </p:spPr>
        <p:txBody>
          <a:bodyPr rtlCol="0">
            <a:noAutofit/>
          </a:bodyPr>
          <a:lstStyle/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Приклади, в т. ч., практичні: сільське господарство та харчова промисловість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dirty="0" smtClean="0">
                <a:solidFill>
                  <a:schemeClr val="bg1">
                    <a:lumMod val="50000"/>
                  </a:schemeClr>
                </a:solidFill>
              </a:rPr>
              <a:t>Переклад, індивідуальна адаптація та ухвалення європейських норм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Законодавство ЄС про безпеку продуктів харчування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Національне законодавство про продукти харчування та пов'язані питання (запропоноване Міністерством сільського господарства у співпраці з групами інтересів)</a:t>
            </a:r>
          </a:p>
          <a:p>
            <a:pPr marL="1097280" lvl="3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Розпорядчі акти, опрацьовані групами інтересів, пов'язаними зі Словацькою сільськогосподарсько-харчовою палатою – Харчовий кодекс Словацької Республіки</a:t>
            </a: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uk-UA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uk-UA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uk-UA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22960" lvl="2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uk-UA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Ваш досвід, проблеми, пропозиції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3152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dirty="0" smtClean="0">
                <a:solidFill>
                  <a:schemeClr val="bg1">
                    <a:lumMod val="50000"/>
                  </a:schemeClr>
                </a:solidFill>
              </a:rPr>
              <a:t>Яким є ваш досвід пошуку інформації про ЄС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dirty="0" smtClean="0">
                <a:solidFill>
                  <a:schemeClr val="bg1">
                    <a:lumMod val="50000"/>
                  </a:schemeClr>
                </a:solidFill>
              </a:rPr>
              <a:t>Які сфери є найбільш проблемними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dirty="0" smtClean="0">
                <a:solidFill>
                  <a:schemeClr val="bg1">
                    <a:lumMod val="50000"/>
                  </a:schemeClr>
                </a:solidFill>
              </a:rPr>
              <a:t>Які пропозиції щодо інформаційних шляхів до ринків, законодавства та стандартів ЄС для харчової промисловості та інших галузей господарства в Україні маєте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5257800"/>
            <a:ext cx="6512511" cy="914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Бібліографія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838200" y="731838"/>
            <a:ext cx="7502525" cy="4830762"/>
          </a:xfrm>
        </p:spPr>
        <p:txBody>
          <a:bodyPr rtlCol="0">
            <a:normAutofit fontScale="62500" lnSpcReduction="20000"/>
          </a:bodyPr>
          <a:lstStyle/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EUR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Lex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uk-UA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Доступ до права Європейського союзу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400" u="sng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http://eur-lex.europa.eu/homepage.html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Європейська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комісія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1998.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Періодичний звіт Комісії щодо ходу підготовки Словаччини до вступу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400" u="sng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http://ec.europa.eu/enlargement/archives/pdf/key_documents/1998/slovakia_en.pdf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Європейська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комісія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1999.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Періодичний звіт Комісії щодо ходу підготовки Словаччини до вступу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400" u="sng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http://ec.europa.eu/enlargement/archives/pdf/key_documents/1999/slovakia_en.pdf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Європейська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комісія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Загальне законодавство щодо продуктів харчування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400" u="sng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5"/>
              </a:rPr>
              <a:t>http://ec.europa.eu/food/food/foodlaw/index_en.htm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KUBICKA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E.,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PIOVARCI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A. 2014.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Передання ноу-хау малим та середнім підприємствам Грузії, Молдови та України. </a:t>
            </a:r>
            <a:r>
              <a:rPr lang="uk-UA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“Біла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книга”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Україна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MATOVCIKOVA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D.,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SUTHE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M. &amp; WHITE M. (2011).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Огляд Європейського союзу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путівник Європейським союзом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Vysoka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skola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manazmentu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and City University of Seattle: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Trencin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Slovakia.</a:t>
            </a:r>
          </a:p>
          <a:p>
            <a:pPr marL="502920" indent="-457200" fontAlgn="auto">
              <a:buClr>
                <a:schemeClr val="accent6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SUTELA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P. (2012). </a:t>
            </a:r>
            <a:r>
              <a:rPr lang="uk-UA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Здібна, але… Економіка України з </a:t>
            </a:r>
            <a:r>
              <a:rPr 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1991</a:t>
            </a:r>
            <a:r>
              <a:rPr lang="uk-UA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року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Carnegie Endowment for International Peace. Available at: </a:t>
            </a:r>
            <a:r>
              <a:rPr lang="en-US" sz="2400" u="sng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6"/>
              </a:rPr>
              <a:t>http://carnegieendowment.org/2012/03/09/underachiever-ukraine-s-economy-since-1991#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6" name="Рисунок 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1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Рисунок 6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181600"/>
            <a:ext cx="6512511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rgbClr val="FFC000"/>
                </a:solidFill>
              </a:rPr>
              <a:t>Дякуємо!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400800" cy="4449762"/>
          </a:xfrm>
        </p:spPr>
        <p:txBody>
          <a:bodyPr rtlCol="0">
            <a:normAutofit fontScale="70000" lnSpcReduction="20000"/>
          </a:bodyPr>
          <a:lstStyle/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Erik </a:t>
            </a:r>
            <a:r>
              <a:rPr lang="en-US" b="1" dirty="0" err="1">
                <a:solidFill>
                  <a:schemeClr val="bg1">
                    <a:lumMod val="50000"/>
                  </a:schemeClr>
                </a:solidFill>
              </a:rPr>
              <a:t>Kubička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1">
                    <a:lumMod val="50000"/>
                  </a:schemeClr>
                </a:solidFill>
              </a:rPr>
              <a:t>PhDr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., MBA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City University of Seattle/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Vysoká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škola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manažmentu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v 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Trenčíne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Bezručova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64, 911 01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Trenčín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E-mail: </a:t>
            </a:r>
            <a:r>
              <a:rPr lang="en-US" u="sng" dirty="0">
                <a:solidFill>
                  <a:schemeClr val="bg1">
                    <a:lumMod val="50000"/>
                  </a:schemeClr>
                </a:solidFill>
                <a:hlinkClick r:id="rId2"/>
              </a:rPr>
              <a:t>ekubicka@vsm.sk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Andrej </a:t>
            </a:r>
            <a:r>
              <a:rPr lang="en-US" b="1" dirty="0" err="1">
                <a:solidFill>
                  <a:schemeClr val="bg1">
                    <a:lumMod val="50000"/>
                  </a:schemeClr>
                </a:solidFill>
              </a:rPr>
              <a:t>Piovarči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1">
                    <a:lumMod val="50000"/>
                  </a:schemeClr>
                </a:solidFill>
              </a:rPr>
              <a:t>Ing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., PhD.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City University of Seattle/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Vysoká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škola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manažmentu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v 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Trenčíne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Panónska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cesta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17, 851 04 Bratislava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E-mail: </a:t>
            </a:r>
            <a:r>
              <a:rPr lang="en-US" u="sng" dirty="0">
                <a:solidFill>
                  <a:schemeClr val="bg1">
                    <a:lumMod val="50000"/>
                  </a:schemeClr>
                </a:solidFill>
                <a:hlinkClick r:id="rId3"/>
              </a:rPr>
              <a:t>apiovarci@vsm.sk</a:t>
            </a:r>
            <a:r>
              <a:rPr lang="en-US" u="sng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u="sng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en-US" u="sng" dirty="0">
              <a:solidFill>
                <a:schemeClr val="bg1">
                  <a:lumMod val="50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Вкажіть вашу адресу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ел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. пошти й ми відправимо вам матеріали цього практичного семінару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Презентації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PowerPoint (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практичні семінари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1 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і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2)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Витяг з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“Білої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книги”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проекту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“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GMU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”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Публікацію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“Європейський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союз. </a:t>
            </a: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Огляд”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err="1" smtClean="0">
                <a:solidFill>
                  <a:schemeClr val="bg1">
                    <a:lumMod val="50000"/>
                  </a:schemeClr>
                </a:solidFill>
              </a:rPr>
              <a:t>Роздаткові</a:t>
            </a: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 матеріали практичного семінару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6" name="Рисунок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Рисунок 6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72168"/>
            <a:ext cx="8305800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Інститути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та </a:t>
            </a:r>
            <a:r>
              <a:rPr lang="ru-RU" dirty="0" err="1" smtClean="0">
                <a:solidFill>
                  <a:srgbClr val="FFC000"/>
                </a:solidFill>
              </a:rPr>
              <a:t>приєднання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наслідки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Європейський парламент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Представляє інтереси громадян ЄС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Має три основні види повноважень: законодавчі, бюджетні та наглядові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Здійснює законодавчий та бюджетний контроль спільно з Радою ЄС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Здійснює наглядові повноваження щодо інших інститутів ЄС – таких, як </a:t>
            </a:r>
            <a:r>
              <a:rPr lang="uk-UA" sz="1800" dirty="0" err="1" smtClean="0">
                <a:solidFill>
                  <a:schemeClr val="bg1">
                    <a:lumMod val="50000"/>
                  </a:schemeClr>
                </a:solidFill>
              </a:rPr>
              <a:t>Єврокомісія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 та Європейська рада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724400"/>
            <a:ext cx="8305800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Інститути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та </a:t>
            </a:r>
            <a:r>
              <a:rPr lang="ru-RU" dirty="0" err="1" smtClean="0">
                <a:solidFill>
                  <a:srgbClr val="FFC000"/>
                </a:solidFill>
              </a:rPr>
              <a:t>приєднання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наслідки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304800"/>
            <a:ext cx="7162800" cy="3916363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000" b="1" dirty="0" smtClean="0">
                <a:solidFill>
                  <a:schemeClr val="bg1">
                    <a:lumMod val="50000"/>
                  </a:schemeClr>
                </a:solidFill>
              </a:rPr>
              <a:t>Рада Європейського союзу</a:t>
            </a:r>
            <a:endParaRPr lang="en-US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Також називається Радою міністрів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Представляє інтереси держав-членів ЄС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Відповідає за прийняття законодавства та за роботу з </a:t>
            </a:r>
            <a:r>
              <a:rPr lang="uk-UA" sz="1800" dirty="0" err="1" smtClean="0">
                <a:solidFill>
                  <a:schemeClr val="bg1">
                    <a:lumMod val="50000"/>
                  </a:schemeClr>
                </a:solidFill>
              </a:rPr>
              <a:t>ЄП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Координує широкий спектр заходів економічної політики держав-членів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Координує та ухвалює заходи щодо співпраці органів правопорядку та суду з кримінальних питань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Визначає та впроваджує спільну зовнішню політику та політику у сфері безпеки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Робить висновки стосовно міжнародних угод, укладених між ЄС та іншими країнами й міжнародними організаціями</a:t>
            </a: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Ділить з </a:t>
            </a:r>
            <a:r>
              <a:rPr lang="uk-UA" sz="1800" dirty="0" err="1" smtClean="0">
                <a:solidFill>
                  <a:schemeClr val="bg1">
                    <a:lumMod val="50000"/>
                  </a:schemeClr>
                </a:solidFill>
              </a:rPr>
              <a:t>ЄП</a:t>
            </a:r>
            <a:r>
              <a:rPr lang="uk-UA" sz="1800" dirty="0" smtClean="0">
                <a:solidFill>
                  <a:schemeClr val="bg1">
                    <a:lumMod val="50000"/>
                  </a:schemeClr>
                </a:solidFill>
              </a:rPr>
              <a:t> повноваження щодо бюджету ЄС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72168"/>
            <a:ext cx="8305800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Інститути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та </a:t>
            </a:r>
            <a:r>
              <a:rPr lang="ru-RU" dirty="0" err="1" smtClean="0">
                <a:solidFill>
                  <a:srgbClr val="FFC000"/>
                </a:solidFill>
              </a:rPr>
              <a:t>приєднання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наслідки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Європейська комісія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Представляє інтереси ЄС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Ініціює законодавчі пропозиції до Європейського парламенту та Ради Європи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Здійснює моніторинг виконання законодавства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Управляє бюджетом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Представляє ЄС на міжнародному рівні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72168"/>
            <a:ext cx="8305800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Інститути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та </a:t>
            </a:r>
            <a:r>
              <a:rPr lang="ru-RU" dirty="0" err="1" smtClean="0">
                <a:solidFill>
                  <a:srgbClr val="FFC000"/>
                </a:solidFill>
              </a:rPr>
              <a:t>приєднання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наслідки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b="1" dirty="0" smtClean="0">
                <a:solidFill>
                  <a:schemeClr val="bg1">
                    <a:lumMod val="50000"/>
                  </a:schemeClr>
                </a:solidFill>
              </a:rPr>
              <a:t>Рада ЄС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Очолюється президентом й включає до складу голів держав або уряду, а також Президента Комісії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Визначає пріоритети ЄС та задає політичне спрямування для діяльності інших інститутів ЄС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Скеровує Комісію до формулювання законодавчих ініціатив, що згодом стають законами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dirty="0" smtClean="0">
                <a:solidFill>
                  <a:schemeClr val="bg1">
                    <a:lumMod val="50000"/>
                  </a:schemeClr>
                </a:solidFill>
              </a:rPr>
              <a:t>Представляє ЄС на міжнародному рівні (особливо у сфері зовнішньої політики та політики безпеки)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72168"/>
            <a:ext cx="8305800" cy="1143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Інститути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та </a:t>
            </a:r>
            <a:r>
              <a:rPr lang="ru-RU" dirty="0" err="1" smtClean="0">
                <a:solidFill>
                  <a:srgbClr val="FFC000"/>
                </a:solidFill>
              </a:rPr>
              <a:t>приєднання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наслідки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4750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800" b="1" dirty="0" smtClean="0">
                <a:solidFill>
                  <a:schemeClr val="bg1">
                    <a:lumMod val="50000"/>
                  </a:schemeClr>
                </a:solidFill>
              </a:rPr>
              <a:t>Європейський суд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Є судовим інститутом Євросоюзу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Забезпечує виконання державами-членами ЄС зобов'язань, визначених у договорах ЄС, а також правильність впровадження законодавства ЄС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Поділяє наглядові обов'язки з Європейською комісією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sz="26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00600"/>
            <a:ext cx="8343899" cy="15240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err="1" smtClean="0">
                <a:solidFill>
                  <a:srgbClr val="FFC000"/>
                </a:solidFill>
              </a:rPr>
              <a:t>Інститути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ЄС</a:t>
            </a:r>
            <a:r>
              <a:rPr lang="ru-RU" dirty="0" smtClean="0">
                <a:solidFill>
                  <a:srgbClr val="FFC000"/>
                </a:solidFill>
              </a:rPr>
              <a:t> та </a:t>
            </a:r>
            <a:r>
              <a:rPr lang="ru-RU" dirty="0" err="1" smtClean="0">
                <a:solidFill>
                  <a:srgbClr val="FFC000"/>
                </a:solidFill>
              </a:rPr>
              <a:t>приєднання</a:t>
            </a:r>
            <a:r>
              <a:rPr lang="ru-RU" dirty="0" smtClean="0">
                <a:solidFill>
                  <a:srgbClr val="FFC000"/>
                </a:solidFill>
              </a:rPr>
              <a:t>: </a:t>
            </a:r>
            <a:r>
              <a:rPr lang="ru-RU" dirty="0" err="1" smtClean="0">
                <a:solidFill>
                  <a:srgbClr val="FFC000"/>
                </a:solidFill>
              </a:rPr>
              <a:t>наслідки</a:t>
            </a:r>
            <a:r>
              <a:rPr lang="ru-RU" dirty="0" smtClean="0">
                <a:solidFill>
                  <a:srgbClr val="FFC000"/>
                </a:solidFill>
              </a:rPr>
              <a:t> для </a:t>
            </a:r>
            <a:r>
              <a:rPr lang="ru-RU" dirty="0" err="1" smtClean="0">
                <a:solidFill>
                  <a:srgbClr val="FFC000"/>
                </a:solidFill>
              </a:rPr>
              <a:t>МСП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7162800" cy="3916362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Угода про партнерство та співробітництво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Угода про асоціацію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err="1" smtClean="0">
                <a:solidFill>
                  <a:schemeClr val="bg1">
                    <a:lumMod val="50000"/>
                  </a:schemeClr>
                </a:solidFill>
              </a:rPr>
              <a:t>ПВЗВТ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Копенгагенські критерії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Наближення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урядові зобов'язання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uk-UA" sz="2400" dirty="0" smtClean="0">
                <a:solidFill>
                  <a:schemeClr val="bg1">
                    <a:lumMod val="50000"/>
                  </a:schemeClr>
                </a:solidFill>
              </a:rPr>
              <a:t>Звіти Комісії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48640" lvl="1"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http://ec.europa.eu/enlargement/archives/pdf/key_documents/1998/slovakia_en.pdf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82562" y="152445"/>
            <a:ext cx="8778875" cy="6553111"/>
            <a:chOff x="152400" y="171599"/>
            <a:chExt cx="8778875" cy="6553111"/>
          </a:xfrm>
        </p:grpSpPr>
        <p:pic>
          <p:nvPicPr>
            <p:cNvPr id="5" name="Рисунок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13271" y="171599"/>
              <a:ext cx="1007999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Рисунок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171599"/>
              <a:ext cx="1056000" cy="50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69225" y="6299200"/>
              <a:ext cx="1162050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Рисунок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04596" y="6248400"/>
              <a:ext cx="1085850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3086994" y="6324600"/>
              <a:ext cx="3505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uk-UA" sz="1000" b="1" dirty="0" smtClean="0">
                  <a:latin typeface="Arial Narrow" pitchFamily="34" charset="0"/>
                </a:rPr>
                <a:t>Проект фінансується </a:t>
              </a:r>
              <a:r>
                <a:rPr lang="uk-UA" sz="1000" b="1" dirty="0">
                  <a:latin typeface="Arial Narrow" pitchFamily="34" charset="0"/>
                </a:rPr>
                <a:t>Міжнародним Вишеградським Фондом </a:t>
              </a:r>
              <a:r>
                <a:rPr lang="uk-UA" sz="1000" b="1" dirty="0" smtClean="0">
                  <a:latin typeface="Arial Narrow" pitchFamily="34" charset="0"/>
                </a:rPr>
                <a:t/>
              </a:r>
              <a:br>
                <a:rPr lang="uk-UA" sz="1000" b="1" dirty="0" smtClean="0">
                  <a:latin typeface="Arial Narrow" pitchFamily="34" charset="0"/>
                </a:rPr>
              </a:br>
              <a:r>
                <a:rPr lang="uk-UA" sz="1000" b="1" dirty="0" smtClean="0">
                  <a:latin typeface="Arial Narrow" pitchFamily="34" charset="0"/>
                </a:rPr>
                <a:t>за </a:t>
              </a:r>
              <a:r>
                <a:rPr lang="uk-UA" sz="1000" b="1" dirty="0">
                  <a:latin typeface="Arial Narrow" pitchFamily="34" charset="0"/>
                </a:rPr>
                <a:t>підтримки Агентства США з міжнародного </a:t>
              </a:r>
              <a:r>
                <a:rPr lang="uk-UA" sz="1000" b="1" dirty="0" smtClean="0">
                  <a:latin typeface="Arial Narrow" pitchFamily="34" charset="0"/>
                </a:rPr>
                <a:t>розвитку </a:t>
              </a:r>
              <a:endParaRPr lang="ru-RU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6174</TotalTime>
  <Words>2691</Words>
  <Application>Microsoft Office PowerPoint</Application>
  <PresentationFormat>On-screen Show (4:3)</PresentationFormat>
  <Paragraphs>325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Trebuchet MS</vt:lpstr>
      <vt:lpstr>Arial</vt:lpstr>
      <vt:lpstr>Georgia</vt:lpstr>
      <vt:lpstr>Calibri</vt:lpstr>
      <vt:lpstr>Slipstream</vt:lpstr>
      <vt:lpstr>Інформаційні шляхи до ринків, законодавства та стандартів ЄС у харчовій промисловості та інших галузях   Практичний семінар, Київ (26 листопада 2014 р.)</vt:lpstr>
      <vt:lpstr>“Круглі столи”: висновки</vt:lpstr>
      <vt:lpstr>Інститути ЄС та приєднання: наслідки для МСП</vt:lpstr>
      <vt:lpstr>Інститути ЄС та приєднання: наслідки для МСП</vt:lpstr>
      <vt:lpstr>Інститути ЄС та приєднання: наслідки для МСП</vt:lpstr>
      <vt:lpstr>Інститути ЄС та приєднання: наслідки для МСП</vt:lpstr>
      <vt:lpstr>Інститути ЄС та приєднання: наслідки для МСП</vt:lpstr>
      <vt:lpstr>Інститути ЄС та приєднання: наслідки для МСП</vt:lpstr>
      <vt:lpstr>Інститути ЄС та приєднання: наслідки для МСП</vt:lpstr>
      <vt:lpstr>Інститути ЄС та приєднання:  наслідки для МСП</vt:lpstr>
      <vt:lpstr>Інститути ЄС та приєднання: наслідки для МСП</vt:lpstr>
      <vt:lpstr>Інститути ЄС та приєднання: наслідки для МСП</vt:lpstr>
      <vt:lpstr>Інститути ЄС та приєднання: наслідки для МСП</vt:lpstr>
      <vt:lpstr>Інформація про ЄС: з чого почати?</vt:lpstr>
      <vt:lpstr>Офіційний веб-сайт ЄС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ЄС: найцікавіше для МСП</vt:lpstr>
      <vt:lpstr>Офіційний веб-сайт Європейської комісії</vt:lpstr>
      <vt:lpstr>Європейська мережа підтримки підприємництва</vt:lpstr>
      <vt:lpstr>Європейська мережа підтримки підприємництва</vt:lpstr>
      <vt:lpstr>Європейська мережа підтримки підприємництва</vt:lpstr>
      <vt:lpstr>Europe Direct</vt:lpstr>
      <vt:lpstr>Europe Direct</vt:lpstr>
      <vt:lpstr>Europe Direct</vt:lpstr>
      <vt:lpstr>Рада з європейської продовольчої інформації</vt:lpstr>
      <vt:lpstr>Веб-сайти ЄС</vt:lpstr>
      <vt:lpstr>Інформація про ЄС у Словаччині</vt:lpstr>
      <vt:lpstr>Інформація про ЄС у Словаччині</vt:lpstr>
      <vt:lpstr>Інформація про ЄС у Словаччині</vt:lpstr>
      <vt:lpstr>Інформація про ЄС у Словаччині</vt:lpstr>
      <vt:lpstr>Ваш досвід, проблеми, пропозиції</vt:lpstr>
      <vt:lpstr>Бібліографія</vt:lpstr>
      <vt:lpstr>Дякуємо!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Transfer of Know-How for Small and Mid-Size Businesses in Georgia, Moldova and Ukraine</dc:title>
  <dc:creator>Kubicka Erik</dc:creator>
  <cp:lastModifiedBy>Dariia</cp:lastModifiedBy>
  <cp:revision>144</cp:revision>
  <dcterms:created xsi:type="dcterms:W3CDTF">2014-04-22T07:29:37Z</dcterms:created>
  <dcterms:modified xsi:type="dcterms:W3CDTF">2014-11-25T11:13:49Z</dcterms:modified>
</cp:coreProperties>
</file>